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8288000" cy="10287000"/>
  <p:notesSz cx="6858000" cy="9144000"/>
  <p:embeddedFontLst>
    <p:embeddedFont>
      <p:font typeface="DM Sans" pitchFamily="2" charset="0"/>
      <p:regular r:id="rId30"/>
      <p:bold r:id="rId31"/>
    </p:embeddedFont>
    <p:embeddedFont>
      <p:font typeface="DM Sans Bold" charset="0"/>
      <p:regular r:id="rId32"/>
    </p:embeddedFont>
    <p:embeddedFont>
      <p:font typeface="DM Sans Italics" panose="020B0604020202020204" charset="0"/>
      <p:regular r:id="rId33"/>
    </p:embeddedFont>
    <p:embeddedFont>
      <p:font typeface="Nunito Sans Expanded" panose="020B0604020202020204" charset="0"/>
      <p:regular r:id="rId34"/>
    </p:embeddedFont>
    <p:embeddedFont>
      <p:font typeface="Open Sauce"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CEF8AF-9867-4E55-9098-3D6DFD54537C}" v="1" dt="2025-01-15T09:44:38.0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21"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Lukjanska" userId="192d433fd238c1e9" providerId="LiveId" clId="{60CEF8AF-9867-4E55-9098-3D6DFD54537C}"/>
    <pc:docChg chg="modSld">
      <pc:chgData name="Renate Lukjanska" userId="192d433fd238c1e9" providerId="LiveId" clId="{60CEF8AF-9867-4E55-9098-3D6DFD54537C}" dt="2025-01-15T10:32:35.519" v="4" actId="1076"/>
      <pc:docMkLst>
        <pc:docMk/>
      </pc:docMkLst>
      <pc:sldChg chg="addSp modSp mod">
        <pc:chgData name="Renate Lukjanska" userId="192d433fd238c1e9" providerId="LiveId" clId="{60CEF8AF-9867-4E55-9098-3D6DFD54537C}" dt="2025-01-15T10:32:35.519" v="4" actId="1076"/>
        <pc:sldMkLst>
          <pc:docMk/>
          <pc:sldMk cId="0" sldId="256"/>
        </pc:sldMkLst>
        <pc:spChg chg="mod">
          <ac:chgData name="Renate Lukjanska" userId="192d433fd238c1e9" providerId="LiveId" clId="{60CEF8AF-9867-4E55-9098-3D6DFD54537C}" dt="2025-01-15T10:32:35.519" v="4" actId="1076"/>
          <ac:spMkLst>
            <pc:docMk/>
            <pc:sldMk cId="0" sldId="256"/>
            <ac:spMk id="7" creationId="{00000000-0000-0000-0000-000000000000}"/>
          </ac:spMkLst>
        </pc:spChg>
        <pc:spChg chg="add mod">
          <ac:chgData name="Renate Lukjanska" userId="192d433fd238c1e9" providerId="LiveId" clId="{60CEF8AF-9867-4E55-9098-3D6DFD54537C}" dt="2025-01-15T09:44:42.801" v="1" actId="1076"/>
          <ac:spMkLst>
            <pc:docMk/>
            <pc:sldMk cId="0" sldId="256"/>
            <ac:spMk id="10" creationId="{56EA8EB4-4A68-7A98-005E-DCC7EF1C3D4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9.png"/><Relationship Id="rId7"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sv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8.sv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30.sv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8.sv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896731"/>
            <a:ext cx="15736615" cy="7485187"/>
            <a:chOff x="0" y="0"/>
            <a:chExt cx="4144623" cy="1971407"/>
          </a:xfrm>
        </p:grpSpPr>
        <p:sp>
          <p:nvSpPr>
            <p:cNvPr id="3" name="Freeform 3"/>
            <p:cNvSpPr/>
            <p:nvPr/>
          </p:nvSpPr>
          <p:spPr>
            <a:xfrm>
              <a:off x="0" y="0"/>
              <a:ext cx="4144623" cy="1971407"/>
            </a:xfrm>
            <a:custGeom>
              <a:avLst/>
              <a:gdLst/>
              <a:ahLst/>
              <a:cxnLst/>
              <a:rect l="l" t="t" r="r" b="b"/>
              <a:pathLst>
                <a:path w="4144623" h="1971407">
                  <a:moveTo>
                    <a:pt x="23614" y="0"/>
                  </a:moveTo>
                  <a:lnTo>
                    <a:pt x="4121009" y="0"/>
                  </a:lnTo>
                  <a:cubicBezTo>
                    <a:pt x="4134050" y="0"/>
                    <a:pt x="4144623" y="10573"/>
                    <a:pt x="4144623" y="23614"/>
                  </a:cubicBezTo>
                  <a:lnTo>
                    <a:pt x="4144623" y="1947793"/>
                  </a:lnTo>
                  <a:cubicBezTo>
                    <a:pt x="4144623" y="1960835"/>
                    <a:pt x="4134050" y="1971407"/>
                    <a:pt x="4121009" y="1971407"/>
                  </a:cubicBezTo>
                  <a:lnTo>
                    <a:pt x="23614" y="1971407"/>
                  </a:lnTo>
                  <a:cubicBezTo>
                    <a:pt x="10573" y="1971407"/>
                    <a:pt x="0" y="1960835"/>
                    <a:pt x="0" y="1947793"/>
                  </a:cubicBezTo>
                  <a:lnTo>
                    <a:pt x="0" y="23614"/>
                  </a:lnTo>
                  <a:cubicBezTo>
                    <a:pt x="0" y="10573"/>
                    <a:pt x="10573" y="0"/>
                    <a:pt x="23614" y="0"/>
                  </a:cubicBezTo>
                  <a:close/>
                </a:path>
              </a:pathLst>
            </a:custGeom>
            <a:solidFill>
              <a:srgbClr val="8CA9AD"/>
            </a:solidFill>
          </p:spPr>
          <p:txBody>
            <a:bodyPr/>
            <a:lstStyle/>
            <a:p>
              <a:endParaRPr lang="lv-LV"/>
            </a:p>
          </p:txBody>
        </p:sp>
        <p:sp>
          <p:nvSpPr>
            <p:cNvPr id="4" name="TextBox 4"/>
            <p:cNvSpPr txBox="1"/>
            <p:nvPr/>
          </p:nvSpPr>
          <p:spPr>
            <a:xfrm>
              <a:off x="0" y="-38100"/>
              <a:ext cx="4144623" cy="200950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6" name="Freeform 6"/>
          <p:cNvSpPr/>
          <p:nvPr/>
        </p:nvSpPr>
        <p:spPr>
          <a:xfrm>
            <a:off x="14703735" y="0"/>
            <a:ext cx="3679306" cy="1753284"/>
          </a:xfrm>
          <a:custGeom>
            <a:avLst/>
            <a:gdLst/>
            <a:ahLst/>
            <a:cxnLst/>
            <a:rect l="l" t="t" r="r" b="b"/>
            <a:pathLst>
              <a:path w="3679306" h="1753284">
                <a:moveTo>
                  <a:pt x="0" y="0"/>
                </a:moveTo>
                <a:lnTo>
                  <a:pt x="3679306" y="0"/>
                </a:lnTo>
                <a:lnTo>
                  <a:pt x="3679306" y="1753284"/>
                </a:lnTo>
                <a:lnTo>
                  <a:pt x="0" y="1753284"/>
                </a:lnTo>
                <a:lnTo>
                  <a:pt x="0" y="0"/>
                </a:lnTo>
                <a:close/>
              </a:path>
            </a:pathLst>
          </a:custGeom>
          <a:blipFill>
            <a:blip r:embed="rId4"/>
            <a:stretch>
              <a:fillRect/>
            </a:stretch>
          </a:blipFill>
        </p:spPr>
        <p:txBody>
          <a:bodyPr/>
          <a:lstStyle/>
          <a:p>
            <a:endParaRPr lang="lv-LV"/>
          </a:p>
        </p:txBody>
      </p:sp>
      <p:sp>
        <p:nvSpPr>
          <p:cNvPr id="7" name="TextBox 7"/>
          <p:cNvSpPr txBox="1"/>
          <p:nvPr/>
        </p:nvSpPr>
        <p:spPr>
          <a:xfrm>
            <a:off x="3886200" y="4833315"/>
            <a:ext cx="10620170" cy="1383649"/>
          </a:xfrm>
          <a:prstGeom prst="rect">
            <a:avLst/>
          </a:prstGeom>
        </p:spPr>
        <p:txBody>
          <a:bodyPr lIns="0" tIns="0" rIns="0" bIns="0" rtlCol="0" anchor="t">
            <a:spAutoFit/>
          </a:bodyPr>
          <a:lstStyle/>
          <a:p>
            <a:pPr algn="ctr">
              <a:lnSpc>
                <a:spcPts val="5301"/>
              </a:lnSpc>
            </a:pPr>
            <a:r>
              <a:rPr lang="en-US" sz="5301" dirty="0">
                <a:solidFill>
                  <a:srgbClr val="FFFFFF"/>
                </a:solidFill>
                <a:latin typeface="DM Sans Bold"/>
              </a:rPr>
              <a:t>COMMUNICATION AND SOCIAL IMPACT</a:t>
            </a:r>
          </a:p>
        </p:txBody>
      </p:sp>
      <p:sp>
        <p:nvSpPr>
          <p:cNvPr id="8" name="TextBox 8"/>
          <p:cNvSpPr txBox="1"/>
          <p:nvPr/>
        </p:nvSpPr>
        <p:spPr>
          <a:xfrm>
            <a:off x="4981399" y="7191917"/>
            <a:ext cx="5722116" cy="523224"/>
          </a:xfrm>
          <a:prstGeom prst="rect">
            <a:avLst/>
          </a:prstGeom>
        </p:spPr>
        <p:txBody>
          <a:bodyPr lIns="0" tIns="0" rIns="0" bIns="0" rtlCol="0" anchor="t">
            <a:spAutoFit/>
          </a:bodyPr>
          <a:lstStyle/>
          <a:p>
            <a:pPr algn="r">
              <a:lnSpc>
                <a:spcPts val="4070"/>
              </a:lnSpc>
            </a:pPr>
            <a:r>
              <a:rPr lang="en-US" sz="3700">
                <a:solidFill>
                  <a:srgbClr val="FFFFFF"/>
                </a:solidFill>
                <a:latin typeface="DM Sans Italics"/>
              </a:rPr>
              <a:t>Train the trainers</a:t>
            </a:r>
          </a:p>
        </p:txBody>
      </p:sp>
      <p:sp>
        <p:nvSpPr>
          <p:cNvPr id="9" name="Freeform 9"/>
          <p:cNvSpPr/>
          <p:nvPr/>
        </p:nvSpPr>
        <p:spPr>
          <a:xfrm rot="-10800000">
            <a:off x="14185022" y="7153817"/>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10" name="TextBox 10">
            <a:extLst>
              <a:ext uri="{FF2B5EF4-FFF2-40B4-BE49-F238E27FC236}">
                <a16:creationId xmlns:a16="http://schemas.microsoft.com/office/drawing/2014/main" id="{56EA8EB4-4A68-7A98-005E-DCC7EF1C3D4E}"/>
              </a:ext>
            </a:extLst>
          </p:cNvPr>
          <p:cNvSpPr txBox="1"/>
          <p:nvPr/>
        </p:nvSpPr>
        <p:spPr>
          <a:xfrm>
            <a:off x="914400" y="9511293"/>
            <a:ext cx="9144000"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i="0" dirty="0">
                <a:solidFill>
                  <a:srgbClr val="739994"/>
                </a:solidFill>
                <a:effectLst/>
                <a:latin typeface="DM Sans" pitchFamily="2" charset="0"/>
              </a:rPr>
              <a:t>The RESIST project is co-financed by the European Union (European Regional Development Fund) under the Interreg Baltic Sea Region Programme</a:t>
            </a:r>
            <a:r>
              <a:rPr lang="en-GB" b="0" i="0" dirty="0">
                <a:solidFill>
                  <a:srgbClr val="739994"/>
                </a:solidFill>
                <a:effectLst/>
                <a:latin typeface="DM Sans" pitchFamily="2" charset="0"/>
              </a:rPr>
              <a:t>.</a:t>
            </a:r>
            <a:endParaRPr lang="en-GB" dirty="0">
              <a:solidFill>
                <a:srgbClr val="739994"/>
              </a:solidFill>
              <a:latin typeface="DM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011007"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a:off x="15645870" y="8400142"/>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grpSp>
        <p:nvGrpSpPr>
          <p:cNvPr id="4" name="Group 4"/>
          <p:cNvGrpSpPr/>
          <p:nvPr/>
        </p:nvGrpSpPr>
        <p:grpSpPr>
          <a:xfrm>
            <a:off x="16062496" y="3262455"/>
            <a:ext cx="3059805" cy="3059805"/>
            <a:chOff x="0" y="0"/>
            <a:chExt cx="13716000" cy="13716000"/>
          </a:xfrm>
        </p:grpSpPr>
        <p:sp>
          <p:nvSpPr>
            <p:cNvPr id="5" name="Freeform 5"/>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6"/>
              <a:stretch>
                <a:fillRect l="-40297" r="-37480"/>
              </a:stretch>
            </a:blipFill>
          </p:spPr>
          <p:txBody>
            <a:bodyPr/>
            <a:lstStyle/>
            <a:p>
              <a:endParaRPr lang="lv-LV"/>
            </a:p>
          </p:txBody>
        </p:sp>
      </p:grpSp>
      <p:grpSp>
        <p:nvGrpSpPr>
          <p:cNvPr id="6" name="Group 6"/>
          <p:cNvGrpSpPr/>
          <p:nvPr/>
        </p:nvGrpSpPr>
        <p:grpSpPr>
          <a:xfrm>
            <a:off x="14532593" y="5895579"/>
            <a:ext cx="3059805" cy="3059805"/>
            <a:chOff x="0" y="0"/>
            <a:chExt cx="13716000" cy="13716000"/>
          </a:xfrm>
        </p:grpSpPr>
        <p:sp>
          <p:nvSpPr>
            <p:cNvPr id="7" name="Freeform 7"/>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7"/>
              <a:stretch>
                <a:fillRect l="-16666" r="-16666"/>
              </a:stretch>
            </a:blipFill>
          </p:spPr>
          <p:txBody>
            <a:bodyPr/>
            <a:lstStyle/>
            <a:p>
              <a:endParaRPr lang="lv-LV"/>
            </a:p>
          </p:txBody>
        </p:sp>
      </p:grpSp>
      <p:sp>
        <p:nvSpPr>
          <p:cNvPr id="8" name="TextBox 8"/>
          <p:cNvSpPr txBox="1"/>
          <p:nvPr/>
        </p:nvSpPr>
        <p:spPr>
          <a:xfrm>
            <a:off x="1028700" y="4105689"/>
            <a:ext cx="13503893" cy="897896"/>
          </a:xfrm>
          <a:prstGeom prst="rect">
            <a:avLst/>
          </a:prstGeom>
        </p:spPr>
        <p:txBody>
          <a:bodyPr lIns="0" tIns="0" rIns="0" bIns="0" rtlCol="0" anchor="t">
            <a:spAutoFit/>
          </a:bodyPr>
          <a:lstStyle/>
          <a:p>
            <a:pPr>
              <a:lnSpc>
                <a:spcPts val="3520"/>
              </a:lnSpc>
            </a:pPr>
            <a:r>
              <a:rPr lang="en-US" sz="3200">
                <a:solidFill>
                  <a:srgbClr val="727171"/>
                </a:solidFill>
                <a:latin typeface="DM Sans"/>
              </a:rPr>
              <a:t>Use various methods and tools to collect and analyze data: feedback forms, analytics, surveys etc. </a:t>
            </a:r>
          </a:p>
        </p:txBody>
      </p:sp>
      <p:sp>
        <p:nvSpPr>
          <p:cNvPr id="9" name="TextBox 9"/>
          <p:cNvSpPr txBox="1"/>
          <p:nvPr/>
        </p:nvSpPr>
        <p:spPr>
          <a:xfrm>
            <a:off x="4657362" y="1143000"/>
            <a:ext cx="8973275" cy="786578"/>
          </a:xfrm>
          <a:prstGeom prst="rect">
            <a:avLst/>
          </a:prstGeom>
        </p:spPr>
        <p:txBody>
          <a:bodyPr lIns="0" tIns="0" rIns="0" bIns="0" rtlCol="0" anchor="t">
            <a:spAutoFit/>
          </a:bodyPr>
          <a:lstStyle/>
          <a:p>
            <a:pPr marL="0" lvl="0" indent="0" algn="l">
              <a:lnSpc>
                <a:spcPts val="5862"/>
              </a:lnSpc>
              <a:spcBef>
                <a:spcPct val="0"/>
              </a:spcBef>
            </a:pPr>
            <a:r>
              <a:rPr lang="en-US" sz="5921" spc="207">
                <a:solidFill>
                  <a:srgbClr val="8CA9AD"/>
                </a:solidFill>
                <a:latin typeface="DM Sans Bold"/>
              </a:rPr>
              <a:t>Monitor and measure</a:t>
            </a:r>
          </a:p>
        </p:txBody>
      </p:sp>
      <p:sp>
        <p:nvSpPr>
          <p:cNvPr id="10" name="TextBox 10"/>
          <p:cNvSpPr txBox="1"/>
          <p:nvPr/>
        </p:nvSpPr>
        <p:spPr>
          <a:xfrm>
            <a:off x="1028700" y="2350543"/>
            <a:ext cx="13212442" cy="1336046"/>
          </a:xfrm>
          <a:prstGeom prst="rect">
            <a:avLst/>
          </a:prstGeom>
        </p:spPr>
        <p:txBody>
          <a:bodyPr lIns="0" tIns="0" rIns="0" bIns="0" rtlCol="0" anchor="t">
            <a:spAutoFit/>
          </a:bodyPr>
          <a:lstStyle/>
          <a:p>
            <a:pPr>
              <a:lnSpc>
                <a:spcPts val="3520"/>
              </a:lnSpc>
              <a:spcBef>
                <a:spcPct val="0"/>
              </a:spcBef>
            </a:pPr>
            <a:r>
              <a:rPr lang="en-US" sz="3200">
                <a:solidFill>
                  <a:srgbClr val="727171"/>
                </a:solidFill>
                <a:latin typeface="DM Sans"/>
              </a:rPr>
              <a:t>To ensure that your internal and external communication are aligned and effective, you need to monitor and measure their impact and outcomes.</a:t>
            </a:r>
          </a:p>
        </p:txBody>
      </p:sp>
      <p:sp>
        <p:nvSpPr>
          <p:cNvPr id="11" name="TextBox 11"/>
          <p:cNvSpPr txBox="1"/>
          <p:nvPr/>
        </p:nvSpPr>
        <p:spPr>
          <a:xfrm>
            <a:off x="1028700" y="5424364"/>
            <a:ext cx="14179111" cy="897896"/>
          </a:xfrm>
          <a:prstGeom prst="rect">
            <a:avLst/>
          </a:prstGeom>
        </p:spPr>
        <p:txBody>
          <a:bodyPr lIns="0" tIns="0" rIns="0" bIns="0" rtlCol="0" anchor="t">
            <a:spAutoFit/>
          </a:bodyPr>
          <a:lstStyle/>
          <a:p>
            <a:pPr>
              <a:lnSpc>
                <a:spcPts val="3520"/>
              </a:lnSpc>
              <a:spcBef>
                <a:spcPct val="0"/>
              </a:spcBef>
            </a:pPr>
            <a:r>
              <a:rPr lang="en-US" sz="3200">
                <a:solidFill>
                  <a:srgbClr val="727171"/>
                </a:solidFill>
                <a:latin typeface="DM Sans"/>
              </a:rPr>
              <a:t>Compare and contrast your internal and external communication results, and identify any gaps or discrepancies that need to be addressed.</a:t>
            </a:r>
          </a:p>
        </p:txBody>
      </p:sp>
      <p:sp>
        <p:nvSpPr>
          <p:cNvPr id="12" name="TextBox 12"/>
          <p:cNvSpPr txBox="1"/>
          <p:nvPr/>
        </p:nvSpPr>
        <p:spPr>
          <a:xfrm>
            <a:off x="1028700" y="6743038"/>
            <a:ext cx="13503893" cy="2212346"/>
          </a:xfrm>
          <a:prstGeom prst="rect">
            <a:avLst/>
          </a:prstGeom>
        </p:spPr>
        <p:txBody>
          <a:bodyPr lIns="0" tIns="0" rIns="0" bIns="0" rtlCol="0" anchor="t">
            <a:spAutoFit/>
          </a:bodyPr>
          <a:lstStyle/>
          <a:p>
            <a:pPr>
              <a:lnSpc>
                <a:spcPts val="3520"/>
              </a:lnSpc>
              <a:spcBef>
                <a:spcPct val="0"/>
              </a:spcBef>
            </a:pPr>
            <a:r>
              <a:rPr lang="en-US" sz="3200">
                <a:solidFill>
                  <a:srgbClr val="727171"/>
                </a:solidFill>
                <a:latin typeface="DM Sans"/>
              </a:rPr>
              <a:t>Incorporate feedback and suggestions from internal and external stakeholders, such as employees, customers, partners, media, etc. Make the necessary changes and adjustments to your communication goals, strategies, tactics, channels, tools, content, tone, style, etc. to enhance your communication alignment and performance.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4638933" y="3895722"/>
            <a:ext cx="8636351" cy="316230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THE ROADMAP TO EFFECTIVE COMMUNIATION </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TextBox 8"/>
          <p:cNvSpPr txBox="1"/>
          <p:nvPr/>
        </p:nvSpPr>
        <p:spPr>
          <a:xfrm>
            <a:off x="1790700" y="1847850"/>
            <a:ext cx="1938412" cy="1003308"/>
          </a:xfrm>
          <a:prstGeom prst="rect">
            <a:avLst/>
          </a:prstGeom>
        </p:spPr>
        <p:txBody>
          <a:bodyPr lIns="0" tIns="0" rIns="0" bIns="0" rtlCol="0" anchor="t">
            <a:spAutoFit/>
          </a:bodyPr>
          <a:lstStyle/>
          <a:p>
            <a:pPr>
              <a:lnSpc>
                <a:spcPts val="7700"/>
              </a:lnSpc>
            </a:pPr>
            <a:r>
              <a:rPr lang="en-US" sz="7000">
                <a:solidFill>
                  <a:srgbClr val="FFFFFF"/>
                </a:solidFill>
                <a:latin typeface="DM Sans Bold"/>
              </a:rPr>
              <a:t>03.</a:t>
            </a:r>
          </a:p>
        </p:txBody>
      </p:sp>
      <p:sp>
        <p:nvSpPr>
          <p:cNvPr id="9" name="Freeform 9"/>
          <p:cNvSpPr/>
          <p:nvPr/>
        </p:nvSpPr>
        <p:spPr>
          <a:xfrm>
            <a:off x="13453352" y="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grpSp>
        <p:nvGrpSpPr>
          <p:cNvPr id="4" name="Group 4"/>
          <p:cNvGrpSpPr/>
          <p:nvPr/>
        </p:nvGrpSpPr>
        <p:grpSpPr>
          <a:xfrm>
            <a:off x="4675331" y="4481277"/>
            <a:ext cx="2932415" cy="2351362"/>
            <a:chOff x="0" y="0"/>
            <a:chExt cx="1075555" cy="862436"/>
          </a:xfrm>
        </p:grpSpPr>
        <p:sp>
          <p:nvSpPr>
            <p:cNvPr id="5" name="Freeform 5"/>
            <p:cNvSpPr/>
            <p:nvPr/>
          </p:nvSpPr>
          <p:spPr>
            <a:xfrm>
              <a:off x="0" y="0"/>
              <a:ext cx="1075555" cy="862436"/>
            </a:xfrm>
            <a:custGeom>
              <a:avLst/>
              <a:gdLst/>
              <a:ahLst/>
              <a:cxnLst/>
              <a:rect l="l" t="t" r="r" b="b"/>
              <a:pathLst>
                <a:path w="1075555" h="862436">
                  <a:moveTo>
                    <a:pt x="81844" y="0"/>
                  </a:moveTo>
                  <a:lnTo>
                    <a:pt x="993712" y="0"/>
                  </a:lnTo>
                  <a:cubicBezTo>
                    <a:pt x="1015418" y="0"/>
                    <a:pt x="1036235" y="8623"/>
                    <a:pt x="1051584" y="23971"/>
                  </a:cubicBezTo>
                  <a:cubicBezTo>
                    <a:pt x="1066932" y="39320"/>
                    <a:pt x="1075555" y="60137"/>
                    <a:pt x="1075555" y="81844"/>
                  </a:cubicBezTo>
                  <a:lnTo>
                    <a:pt x="1075555" y="780592"/>
                  </a:lnTo>
                  <a:cubicBezTo>
                    <a:pt x="1075555" y="825793"/>
                    <a:pt x="1038913" y="862436"/>
                    <a:pt x="993712" y="862436"/>
                  </a:cubicBezTo>
                  <a:lnTo>
                    <a:pt x="81844" y="862436"/>
                  </a:lnTo>
                  <a:cubicBezTo>
                    <a:pt x="60137" y="862436"/>
                    <a:pt x="39320" y="853813"/>
                    <a:pt x="23971" y="838465"/>
                  </a:cubicBezTo>
                  <a:cubicBezTo>
                    <a:pt x="8623" y="823116"/>
                    <a:pt x="0" y="802299"/>
                    <a:pt x="0" y="780592"/>
                  </a:cubicBezTo>
                  <a:lnTo>
                    <a:pt x="0" y="81844"/>
                  </a:lnTo>
                  <a:cubicBezTo>
                    <a:pt x="0" y="60137"/>
                    <a:pt x="8623" y="39320"/>
                    <a:pt x="23971" y="23971"/>
                  </a:cubicBezTo>
                  <a:cubicBezTo>
                    <a:pt x="39320" y="8623"/>
                    <a:pt x="60137" y="0"/>
                    <a:pt x="81844" y="0"/>
                  </a:cubicBezTo>
                  <a:close/>
                </a:path>
              </a:pathLst>
            </a:custGeom>
            <a:solidFill>
              <a:srgbClr val="BBCBCD">
                <a:alpha val="98824"/>
              </a:srgbClr>
            </a:solidFill>
          </p:spPr>
          <p:txBody>
            <a:bodyPr/>
            <a:lstStyle/>
            <a:p>
              <a:endParaRPr lang="lv-LV"/>
            </a:p>
          </p:txBody>
        </p:sp>
        <p:sp>
          <p:nvSpPr>
            <p:cNvPr id="6" name="TextBox 6"/>
            <p:cNvSpPr txBox="1"/>
            <p:nvPr/>
          </p:nvSpPr>
          <p:spPr>
            <a:xfrm>
              <a:off x="0" y="-19050"/>
              <a:ext cx="1075555" cy="881486"/>
            </a:xfrm>
            <a:prstGeom prst="rect">
              <a:avLst/>
            </a:prstGeom>
          </p:spPr>
          <p:txBody>
            <a:bodyPr lIns="50800" tIns="50800" rIns="50800" bIns="50800" rtlCol="0" anchor="ctr"/>
            <a:lstStyle/>
            <a:p>
              <a:pPr algn="ctr">
                <a:lnSpc>
                  <a:spcPts val="2859"/>
                </a:lnSpc>
              </a:pPr>
              <a:endParaRPr/>
            </a:p>
          </p:txBody>
        </p:sp>
      </p:grpSp>
      <p:grpSp>
        <p:nvGrpSpPr>
          <p:cNvPr id="7" name="Group 7"/>
          <p:cNvGrpSpPr/>
          <p:nvPr/>
        </p:nvGrpSpPr>
        <p:grpSpPr>
          <a:xfrm>
            <a:off x="4351220" y="7371793"/>
            <a:ext cx="3340578" cy="1064479"/>
            <a:chOff x="0" y="0"/>
            <a:chExt cx="1225262" cy="390431"/>
          </a:xfrm>
        </p:grpSpPr>
        <p:sp>
          <p:nvSpPr>
            <p:cNvPr id="8" name="Freeform 8"/>
            <p:cNvSpPr/>
            <p:nvPr/>
          </p:nvSpPr>
          <p:spPr>
            <a:xfrm>
              <a:off x="0" y="0"/>
              <a:ext cx="1225262" cy="390431"/>
            </a:xfrm>
            <a:custGeom>
              <a:avLst/>
              <a:gdLst/>
              <a:ahLst/>
              <a:cxnLst/>
              <a:rect l="l" t="t" r="r" b="b"/>
              <a:pathLst>
                <a:path w="1225262" h="390431">
                  <a:moveTo>
                    <a:pt x="71844" y="0"/>
                  </a:moveTo>
                  <a:lnTo>
                    <a:pt x="1153418" y="0"/>
                  </a:lnTo>
                  <a:cubicBezTo>
                    <a:pt x="1172472" y="0"/>
                    <a:pt x="1190746" y="7569"/>
                    <a:pt x="1204220" y="21043"/>
                  </a:cubicBezTo>
                  <a:cubicBezTo>
                    <a:pt x="1217693" y="34516"/>
                    <a:pt x="1225262" y="52790"/>
                    <a:pt x="1225262" y="71844"/>
                  </a:cubicBezTo>
                  <a:lnTo>
                    <a:pt x="1225262" y="318587"/>
                  </a:lnTo>
                  <a:cubicBezTo>
                    <a:pt x="1225262" y="358265"/>
                    <a:pt x="1193097" y="390431"/>
                    <a:pt x="1153418" y="390431"/>
                  </a:cubicBezTo>
                  <a:lnTo>
                    <a:pt x="71844" y="390431"/>
                  </a:lnTo>
                  <a:cubicBezTo>
                    <a:pt x="52790" y="390431"/>
                    <a:pt x="34516" y="382862"/>
                    <a:pt x="21043" y="369388"/>
                  </a:cubicBezTo>
                  <a:cubicBezTo>
                    <a:pt x="7569" y="355915"/>
                    <a:pt x="0" y="337641"/>
                    <a:pt x="0" y="318587"/>
                  </a:cubicBezTo>
                  <a:lnTo>
                    <a:pt x="0" y="71844"/>
                  </a:lnTo>
                  <a:cubicBezTo>
                    <a:pt x="0" y="52790"/>
                    <a:pt x="7569" y="34516"/>
                    <a:pt x="21043" y="21043"/>
                  </a:cubicBezTo>
                  <a:cubicBezTo>
                    <a:pt x="34516" y="7569"/>
                    <a:pt x="52790" y="0"/>
                    <a:pt x="71844" y="0"/>
                  </a:cubicBezTo>
                  <a:close/>
                </a:path>
              </a:pathLst>
            </a:custGeom>
            <a:solidFill>
              <a:srgbClr val="BBCBCD">
                <a:alpha val="98824"/>
              </a:srgbClr>
            </a:solidFill>
          </p:spPr>
          <p:txBody>
            <a:bodyPr/>
            <a:lstStyle/>
            <a:p>
              <a:endParaRPr lang="lv-LV"/>
            </a:p>
          </p:txBody>
        </p:sp>
        <p:sp>
          <p:nvSpPr>
            <p:cNvPr id="9" name="TextBox 9"/>
            <p:cNvSpPr txBox="1"/>
            <p:nvPr/>
          </p:nvSpPr>
          <p:spPr>
            <a:xfrm>
              <a:off x="0" y="-19050"/>
              <a:ext cx="1225262" cy="409481"/>
            </a:xfrm>
            <a:prstGeom prst="rect">
              <a:avLst/>
            </a:prstGeom>
          </p:spPr>
          <p:txBody>
            <a:bodyPr lIns="50800" tIns="50800" rIns="50800" bIns="50800" rtlCol="0" anchor="ctr"/>
            <a:lstStyle/>
            <a:p>
              <a:pPr algn="ctr">
                <a:lnSpc>
                  <a:spcPts val="2859"/>
                </a:lnSpc>
              </a:pPr>
              <a:endParaRPr/>
            </a:p>
          </p:txBody>
        </p:sp>
      </p:grpSp>
      <p:grpSp>
        <p:nvGrpSpPr>
          <p:cNvPr id="10" name="Group 10"/>
          <p:cNvGrpSpPr/>
          <p:nvPr/>
        </p:nvGrpSpPr>
        <p:grpSpPr>
          <a:xfrm>
            <a:off x="9597882" y="5143500"/>
            <a:ext cx="2932415" cy="2351362"/>
            <a:chOff x="0" y="0"/>
            <a:chExt cx="1075555" cy="862436"/>
          </a:xfrm>
        </p:grpSpPr>
        <p:sp>
          <p:nvSpPr>
            <p:cNvPr id="11" name="Freeform 11"/>
            <p:cNvSpPr/>
            <p:nvPr/>
          </p:nvSpPr>
          <p:spPr>
            <a:xfrm>
              <a:off x="0" y="0"/>
              <a:ext cx="1075555" cy="862436"/>
            </a:xfrm>
            <a:custGeom>
              <a:avLst/>
              <a:gdLst/>
              <a:ahLst/>
              <a:cxnLst/>
              <a:rect l="l" t="t" r="r" b="b"/>
              <a:pathLst>
                <a:path w="1075555" h="862436">
                  <a:moveTo>
                    <a:pt x="81844" y="0"/>
                  </a:moveTo>
                  <a:lnTo>
                    <a:pt x="993712" y="0"/>
                  </a:lnTo>
                  <a:cubicBezTo>
                    <a:pt x="1015418" y="0"/>
                    <a:pt x="1036235" y="8623"/>
                    <a:pt x="1051584" y="23971"/>
                  </a:cubicBezTo>
                  <a:cubicBezTo>
                    <a:pt x="1066932" y="39320"/>
                    <a:pt x="1075555" y="60137"/>
                    <a:pt x="1075555" y="81844"/>
                  </a:cubicBezTo>
                  <a:lnTo>
                    <a:pt x="1075555" y="780592"/>
                  </a:lnTo>
                  <a:cubicBezTo>
                    <a:pt x="1075555" y="825793"/>
                    <a:pt x="1038913" y="862436"/>
                    <a:pt x="993712" y="862436"/>
                  </a:cubicBezTo>
                  <a:lnTo>
                    <a:pt x="81844" y="862436"/>
                  </a:lnTo>
                  <a:cubicBezTo>
                    <a:pt x="60137" y="862436"/>
                    <a:pt x="39320" y="853813"/>
                    <a:pt x="23971" y="838465"/>
                  </a:cubicBezTo>
                  <a:cubicBezTo>
                    <a:pt x="8623" y="823116"/>
                    <a:pt x="0" y="802299"/>
                    <a:pt x="0" y="780592"/>
                  </a:cubicBezTo>
                  <a:lnTo>
                    <a:pt x="0" y="81844"/>
                  </a:lnTo>
                  <a:cubicBezTo>
                    <a:pt x="0" y="60137"/>
                    <a:pt x="8623" y="39320"/>
                    <a:pt x="23971" y="23971"/>
                  </a:cubicBezTo>
                  <a:cubicBezTo>
                    <a:pt x="39320" y="8623"/>
                    <a:pt x="60137" y="0"/>
                    <a:pt x="81844" y="0"/>
                  </a:cubicBezTo>
                  <a:close/>
                </a:path>
              </a:pathLst>
            </a:custGeom>
            <a:solidFill>
              <a:srgbClr val="BBCBCD">
                <a:alpha val="98824"/>
              </a:srgbClr>
            </a:solidFill>
          </p:spPr>
          <p:txBody>
            <a:bodyPr/>
            <a:lstStyle/>
            <a:p>
              <a:endParaRPr lang="lv-LV"/>
            </a:p>
          </p:txBody>
        </p:sp>
        <p:sp>
          <p:nvSpPr>
            <p:cNvPr id="12" name="TextBox 12"/>
            <p:cNvSpPr txBox="1"/>
            <p:nvPr/>
          </p:nvSpPr>
          <p:spPr>
            <a:xfrm>
              <a:off x="0" y="-19050"/>
              <a:ext cx="1075555" cy="881486"/>
            </a:xfrm>
            <a:prstGeom prst="rect">
              <a:avLst/>
            </a:prstGeom>
          </p:spPr>
          <p:txBody>
            <a:bodyPr lIns="50800" tIns="50800" rIns="50800" bIns="50800" rtlCol="0" anchor="ctr"/>
            <a:lstStyle/>
            <a:p>
              <a:pPr algn="ctr">
                <a:lnSpc>
                  <a:spcPts val="2859"/>
                </a:lnSpc>
              </a:pPr>
              <a:endParaRPr/>
            </a:p>
          </p:txBody>
        </p:sp>
      </p:grpSp>
      <p:grpSp>
        <p:nvGrpSpPr>
          <p:cNvPr id="13" name="Group 13"/>
          <p:cNvGrpSpPr/>
          <p:nvPr/>
        </p:nvGrpSpPr>
        <p:grpSpPr>
          <a:xfrm>
            <a:off x="9220678" y="7689294"/>
            <a:ext cx="3686823" cy="1387115"/>
            <a:chOff x="0" y="0"/>
            <a:chExt cx="1352258" cy="508768"/>
          </a:xfrm>
        </p:grpSpPr>
        <p:sp>
          <p:nvSpPr>
            <p:cNvPr id="14" name="Freeform 14"/>
            <p:cNvSpPr/>
            <p:nvPr/>
          </p:nvSpPr>
          <p:spPr>
            <a:xfrm>
              <a:off x="0" y="0"/>
              <a:ext cx="1352258" cy="508768"/>
            </a:xfrm>
            <a:custGeom>
              <a:avLst/>
              <a:gdLst/>
              <a:ahLst/>
              <a:cxnLst/>
              <a:rect l="l" t="t" r="r" b="b"/>
              <a:pathLst>
                <a:path w="1352258" h="508768">
                  <a:moveTo>
                    <a:pt x="65097" y="0"/>
                  </a:moveTo>
                  <a:lnTo>
                    <a:pt x="1287161" y="0"/>
                  </a:lnTo>
                  <a:cubicBezTo>
                    <a:pt x="1304426" y="0"/>
                    <a:pt x="1320984" y="6858"/>
                    <a:pt x="1333192" y="19066"/>
                  </a:cubicBezTo>
                  <a:cubicBezTo>
                    <a:pt x="1345400" y="31274"/>
                    <a:pt x="1352258" y="47832"/>
                    <a:pt x="1352258" y="65097"/>
                  </a:cubicBezTo>
                  <a:lnTo>
                    <a:pt x="1352258" y="443671"/>
                  </a:lnTo>
                  <a:cubicBezTo>
                    <a:pt x="1352258" y="460936"/>
                    <a:pt x="1345400" y="477494"/>
                    <a:pt x="1333192" y="489702"/>
                  </a:cubicBezTo>
                  <a:cubicBezTo>
                    <a:pt x="1320984" y="501910"/>
                    <a:pt x="1304426" y="508768"/>
                    <a:pt x="1287161" y="508768"/>
                  </a:cubicBezTo>
                  <a:lnTo>
                    <a:pt x="65097" y="508768"/>
                  </a:lnTo>
                  <a:cubicBezTo>
                    <a:pt x="47832" y="508768"/>
                    <a:pt x="31274" y="501910"/>
                    <a:pt x="19066" y="489702"/>
                  </a:cubicBezTo>
                  <a:cubicBezTo>
                    <a:pt x="6858" y="477494"/>
                    <a:pt x="0" y="460936"/>
                    <a:pt x="0" y="443671"/>
                  </a:cubicBezTo>
                  <a:lnTo>
                    <a:pt x="0" y="65097"/>
                  </a:lnTo>
                  <a:cubicBezTo>
                    <a:pt x="0" y="47832"/>
                    <a:pt x="6858" y="31274"/>
                    <a:pt x="19066" y="19066"/>
                  </a:cubicBezTo>
                  <a:cubicBezTo>
                    <a:pt x="31274" y="6858"/>
                    <a:pt x="47832" y="0"/>
                    <a:pt x="65097" y="0"/>
                  </a:cubicBezTo>
                  <a:close/>
                </a:path>
              </a:pathLst>
            </a:custGeom>
            <a:solidFill>
              <a:srgbClr val="BBCBCD">
                <a:alpha val="98824"/>
              </a:srgbClr>
            </a:solidFill>
          </p:spPr>
          <p:txBody>
            <a:bodyPr/>
            <a:lstStyle/>
            <a:p>
              <a:endParaRPr lang="lv-LV"/>
            </a:p>
          </p:txBody>
        </p:sp>
        <p:sp>
          <p:nvSpPr>
            <p:cNvPr id="15" name="TextBox 15"/>
            <p:cNvSpPr txBox="1"/>
            <p:nvPr/>
          </p:nvSpPr>
          <p:spPr>
            <a:xfrm>
              <a:off x="0" y="-19050"/>
              <a:ext cx="1352258" cy="527818"/>
            </a:xfrm>
            <a:prstGeom prst="rect">
              <a:avLst/>
            </a:prstGeom>
          </p:spPr>
          <p:txBody>
            <a:bodyPr lIns="50800" tIns="50800" rIns="50800" bIns="50800" rtlCol="0" anchor="ctr"/>
            <a:lstStyle/>
            <a:p>
              <a:pPr algn="ctr">
                <a:lnSpc>
                  <a:spcPts val="2859"/>
                </a:lnSpc>
              </a:pPr>
              <a:endParaRPr/>
            </a:p>
          </p:txBody>
        </p:sp>
      </p:grpSp>
      <p:grpSp>
        <p:nvGrpSpPr>
          <p:cNvPr id="16" name="Group 16"/>
          <p:cNvGrpSpPr/>
          <p:nvPr/>
        </p:nvGrpSpPr>
        <p:grpSpPr>
          <a:xfrm>
            <a:off x="13425646" y="3634521"/>
            <a:ext cx="2932415" cy="2351362"/>
            <a:chOff x="0" y="0"/>
            <a:chExt cx="1075555" cy="862436"/>
          </a:xfrm>
        </p:grpSpPr>
        <p:sp>
          <p:nvSpPr>
            <p:cNvPr id="17" name="Freeform 17"/>
            <p:cNvSpPr/>
            <p:nvPr/>
          </p:nvSpPr>
          <p:spPr>
            <a:xfrm>
              <a:off x="0" y="0"/>
              <a:ext cx="1075555" cy="862436"/>
            </a:xfrm>
            <a:custGeom>
              <a:avLst/>
              <a:gdLst/>
              <a:ahLst/>
              <a:cxnLst/>
              <a:rect l="l" t="t" r="r" b="b"/>
              <a:pathLst>
                <a:path w="1075555" h="862436">
                  <a:moveTo>
                    <a:pt x="81844" y="0"/>
                  </a:moveTo>
                  <a:lnTo>
                    <a:pt x="993712" y="0"/>
                  </a:lnTo>
                  <a:cubicBezTo>
                    <a:pt x="1015418" y="0"/>
                    <a:pt x="1036235" y="8623"/>
                    <a:pt x="1051584" y="23971"/>
                  </a:cubicBezTo>
                  <a:cubicBezTo>
                    <a:pt x="1066932" y="39320"/>
                    <a:pt x="1075555" y="60137"/>
                    <a:pt x="1075555" y="81844"/>
                  </a:cubicBezTo>
                  <a:lnTo>
                    <a:pt x="1075555" y="780592"/>
                  </a:lnTo>
                  <a:cubicBezTo>
                    <a:pt x="1075555" y="825793"/>
                    <a:pt x="1038913" y="862436"/>
                    <a:pt x="993712" y="862436"/>
                  </a:cubicBezTo>
                  <a:lnTo>
                    <a:pt x="81844" y="862436"/>
                  </a:lnTo>
                  <a:cubicBezTo>
                    <a:pt x="60137" y="862436"/>
                    <a:pt x="39320" y="853813"/>
                    <a:pt x="23971" y="838465"/>
                  </a:cubicBezTo>
                  <a:cubicBezTo>
                    <a:pt x="8623" y="823116"/>
                    <a:pt x="0" y="802299"/>
                    <a:pt x="0" y="780592"/>
                  </a:cubicBezTo>
                  <a:lnTo>
                    <a:pt x="0" y="81844"/>
                  </a:lnTo>
                  <a:cubicBezTo>
                    <a:pt x="0" y="60137"/>
                    <a:pt x="8623" y="39320"/>
                    <a:pt x="23971" y="23971"/>
                  </a:cubicBezTo>
                  <a:cubicBezTo>
                    <a:pt x="39320" y="8623"/>
                    <a:pt x="60137" y="0"/>
                    <a:pt x="81844" y="0"/>
                  </a:cubicBezTo>
                  <a:close/>
                </a:path>
              </a:pathLst>
            </a:custGeom>
            <a:solidFill>
              <a:srgbClr val="BBCBCD">
                <a:alpha val="98824"/>
              </a:srgbClr>
            </a:solidFill>
          </p:spPr>
          <p:txBody>
            <a:bodyPr/>
            <a:lstStyle/>
            <a:p>
              <a:endParaRPr lang="lv-LV"/>
            </a:p>
          </p:txBody>
        </p:sp>
        <p:sp>
          <p:nvSpPr>
            <p:cNvPr id="18" name="TextBox 18"/>
            <p:cNvSpPr txBox="1"/>
            <p:nvPr/>
          </p:nvSpPr>
          <p:spPr>
            <a:xfrm>
              <a:off x="0" y="-19050"/>
              <a:ext cx="1075555" cy="881486"/>
            </a:xfrm>
            <a:prstGeom prst="rect">
              <a:avLst/>
            </a:prstGeom>
          </p:spPr>
          <p:txBody>
            <a:bodyPr lIns="50800" tIns="50800" rIns="50800" bIns="50800" rtlCol="0" anchor="ctr"/>
            <a:lstStyle/>
            <a:p>
              <a:pPr algn="ctr">
                <a:lnSpc>
                  <a:spcPts val="2859"/>
                </a:lnSpc>
              </a:pPr>
              <a:endParaRPr/>
            </a:p>
          </p:txBody>
        </p:sp>
      </p:grpSp>
      <p:grpSp>
        <p:nvGrpSpPr>
          <p:cNvPr id="19" name="Group 19"/>
          <p:cNvGrpSpPr/>
          <p:nvPr/>
        </p:nvGrpSpPr>
        <p:grpSpPr>
          <a:xfrm>
            <a:off x="13046312" y="6157334"/>
            <a:ext cx="3709745" cy="847111"/>
            <a:chOff x="0" y="0"/>
            <a:chExt cx="1360666" cy="310705"/>
          </a:xfrm>
        </p:grpSpPr>
        <p:sp>
          <p:nvSpPr>
            <p:cNvPr id="20" name="Freeform 20"/>
            <p:cNvSpPr/>
            <p:nvPr/>
          </p:nvSpPr>
          <p:spPr>
            <a:xfrm>
              <a:off x="0" y="0"/>
              <a:ext cx="1360666" cy="310705"/>
            </a:xfrm>
            <a:custGeom>
              <a:avLst/>
              <a:gdLst/>
              <a:ahLst/>
              <a:cxnLst/>
              <a:rect l="l" t="t" r="r" b="b"/>
              <a:pathLst>
                <a:path w="1360666" h="310705">
                  <a:moveTo>
                    <a:pt x="64694" y="0"/>
                  </a:moveTo>
                  <a:lnTo>
                    <a:pt x="1295971" y="0"/>
                  </a:lnTo>
                  <a:cubicBezTo>
                    <a:pt x="1313129" y="0"/>
                    <a:pt x="1329585" y="6816"/>
                    <a:pt x="1341717" y="18949"/>
                  </a:cubicBezTo>
                  <a:cubicBezTo>
                    <a:pt x="1353850" y="31081"/>
                    <a:pt x="1360666" y="47536"/>
                    <a:pt x="1360666" y="64694"/>
                  </a:cubicBezTo>
                  <a:lnTo>
                    <a:pt x="1360666" y="246010"/>
                  </a:lnTo>
                  <a:cubicBezTo>
                    <a:pt x="1360666" y="281740"/>
                    <a:pt x="1331701" y="310705"/>
                    <a:pt x="1295971" y="310705"/>
                  </a:cubicBezTo>
                  <a:lnTo>
                    <a:pt x="64694" y="310705"/>
                  </a:lnTo>
                  <a:cubicBezTo>
                    <a:pt x="28965" y="310705"/>
                    <a:pt x="0" y="281740"/>
                    <a:pt x="0" y="246010"/>
                  </a:cubicBezTo>
                  <a:lnTo>
                    <a:pt x="0" y="64694"/>
                  </a:lnTo>
                  <a:cubicBezTo>
                    <a:pt x="0" y="28965"/>
                    <a:pt x="28965" y="0"/>
                    <a:pt x="64694" y="0"/>
                  </a:cubicBezTo>
                  <a:close/>
                </a:path>
              </a:pathLst>
            </a:custGeom>
            <a:solidFill>
              <a:srgbClr val="BBCBCD">
                <a:alpha val="98824"/>
              </a:srgbClr>
            </a:solidFill>
          </p:spPr>
          <p:txBody>
            <a:bodyPr/>
            <a:lstStyle/>
            <a:p>
              <a:endParaRPr lang="lv-LV"/>
            </a:p>
          </p:txBody>
        </p:sp>
        <p:sp>
          <p:nvSpPr>
            <p:cNvPr id="21" name="TextBox 21"/>
            <p:cNvSpPr txBox="1"/>
            <p:nvPr/>
          </p:nvSpPr>
          <p:spPr>
            <a:xfrm>
              <a:off x="0" y="-19050"/>
              <a:ext cx="1360666" cy="329755"/>
            </a:xfrm>
            <a:prstGeom prst="rect">
              <a:avLst/>
            </a:prstGeom>
          </p:spPr>
          <p:txBody>
            <a:bodyPr lIns="50800" tIns="50800" rIns="50800" bIns="50800" rtlCol="0" anchor="ctr"/>
            <a:lstStyle/>
            <a:p>
              <a:pPr algn="ctr">
                <a:lnSpc>
                  <a:spcPts val="2859"/>
                </a:lnSpc>
              </a:pPr>
              <a:endParaRPr/>
            </a:p>
          </p:txBody>
        </p:sp>
      </p:grpSp>
      <p:sp>
        <p:nvSpPr>
          <p:cNvPr id="22" name="Freeform 22"/>
          <p:cNvSpPr/>
          <p:nvPr/>
        </p:nvSpPr>
        <p:spPr>
          <a:xfrm rot="-1885381">
            <a:off x="13426200" y="7590369"/>
            <a:ext cx="1776375" cy="501826"/>
          </a:xfrm>
          <a:custGeom>
            <a:avLst/>
            <a:gdLst/>
            <a:ahLst/>
            <a:cxnLst/>
            <a:rect l="l" t="t" r="r" b="b"/>
            <a:pathLst>
              <a:path w="1776375" h="501826">
                <a:moveTo>
                  <a:pt x="0" y="0"/>
                </a:moveTo>
                <a:lnTo>
                  <a:pt x="1776375" y="0"/>
                </a:lnTo>
                <a:lnTo>
                  <a:pt x="1776375" y="501825"/>
                </a:lnTo>
                <a:lnTo>
                  <a:pt x="0" y="5018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23" name="TextBox 23"/>
          <p:cNvSpPr txBox="1"/>
          <p:nvPr/>
        </p:nvSpPr>
        <p:spPr>
          <a:xfrm>
            <a:off x="4351220" y="7632144"/>
            <a:ext cx="3340578" cy="519894"/>
          </a:xfrm>
          <a:prstGeom prst="rect">
            <a:avLst/>
          </a:prstGeom>
        </p:spPr>
        <p:txBody>
          <a:bodyPr lIns="0" tIns="0" rIns="0" bIns="0" rtlCol="0" anchor="t">
            <a:spAutoFit/>
          </a:bodyPr>
          <a:lstStyle/>
          <a:p>
            <a:pPr marL="0" lvl="0" indent="0" algn="ctr">
              <a:lnSpc>
                <a:spcPts val="4265"/>
              </a:lnSpc>
              <a:spcBef>
                <a:spcPct val="0"/>
              </a:spcBef>
            </a:pPr>
            <a:r>
              <a:rPr lang="en-US" sz="3090" spc="302">
                <a:solidFill>
                  <a:srgbClr val="727171"/>
                </a:solidFill>
                <a:latin typeface="DM Sans"/>
              </a:rPr>
              <a:t>CONSISTENCY</a:t>
            </a:r>
          </a:p>
        </p:txBody>
      </p:sp>
      <p:sp>
        <p:nvSpPr>
          <p:cNvPr id="24" name="TextBox 24"/>
          <p:cNvSpPr txBox="1"/>
          <p:nvPr/>
        </p:nvSpPr>
        <p:spPr>
          <a:xfrm>
            <a:off x="4873332" y="4558804"/>
            <a:ext cx="2534389" cy="2220714"/>
          </a:xfrm>
          <a:prstGeom prst="rect">
            <a:avLst/>
          </a:prstGeom>
        </p:spPr>
        <p:txBody>
          <a:bodyPr lIns="0" tIns="0" rIns="0" bIns="0" rtlCol="0" anchor="t">
            <a:spAutoFit/>
          </a:bodyPr>
          <a:lstStyle/>
          <a:p>
            <a:pPr algn="ctr">
              <a:lnSpc>
                <a:spcPts val="3598"/>
              </a:lnSpc>
            </a:pPr>
            <a:r>
              <a:rPr lang="en-US" sz="2570">
                <a:solidFill>
                  <a:srgbClr val="727171"/>
                </a:solidFill>
                <a:latin typeface="DM Sans"/>
              </a:rPr>
              <a:t>Make sure your message is consistent across all channels</a:t>
            </a:r>
          </a:p>
        </p:txBody>
      </p:sp>
      <p:sp>
        <p:nvSpPr>
          <p:cNvPr id="25" name="TextBox 25"/>
          <p:cNvSpPr txBox="1"/>
          <p:nvPr/>
        </p:nvSpPr>
        <p:spPr>
          <a:xfrm>
            <a:off x="9340707" y="8132818"/>
            <a:ext cx="3446765" cy="469207"/>
          </a:xfrm>
          <a:prstGeom prst="rect">
            <a:avLst/>
          </a:prstGeom>
        </p:spPr>
        <p:txBody>
          <a:bodyPr lIns="0" tIns="0" rIns="0" bIns="0" rtlCol="0" anchor="t">
            <a:spAutoFit/>
          </a:bodyPr>
          <a:lstStyle/>
          <a:p>
            <a:pPr marL="0" lvl="0" indent="0" algn="ctr">
              <a:lnSpc>
                <a:spcPts val="3875"/>
              </a:lnSpc>
              <a:spcBef>
                <a:spcPct val="0"/>
              </a:spcBef>
            </a:pPr>
            <a:r>
              <a:rPr lang="en-US" sz="2808" spc="275">
                <a:solidFill>
                  <a:srgbClr val="727171"/>
                </a:solidFill>
                <a:latin typeface="DM Sans"/>
              </a:rPr>
              <a:t>COLLABORATION</a:t>
            </a:r>
          </a:p>
        </p:txBody>
      </p:sp>
      <p:sp>
        <p:nvSpPr>
          <p:cNvPr id="26" name="TextBox 26"/>
          <p:cNvSpPr txBox="1"/>
          <p:nvPr/>
        </p:nvSpPr>
        <p:spPr>
          <a:xfrm>
            <a:off x="9796895" y="5426629"/>
            <a:ext cx="2534389" cy="1846699"/>
          </a:xfrm>
          <a:prstGeom prst="rect">
            <a:avLst/>
          </a:prstGeom>
        </p:spPr>
        <p:txBody>
          <a:bodyPr lIns="0" tIns="0" rIns="0" bIns="0" rtlCol="0" anchor="t">
            <a:spAutoFit/>
          </a:bodyPr>
          <a:lstStyle/>
          <a:p>
            <a:pPr algn="ctr">
              <a:lnSpc>
                <a:spcPts val="3738"/>
              </a:lnSpc>
            </a:pPr>
            <a:r>
              <a:rPr lang="en-US" sz="2670">
                <a:solidFill>
                  <a:srgbClr val="727171"/>
                </a:solidFill>
                <a:latin typeface="DM Sans"/>
              </a:rPr>
              <a:t>Collaboration between the team is </a:t>
            </a:r>
          </a:p>
          <a:p>
            <a:pPr algn="ctr">
              <a:lnSpc>
                <a:spcPts val="3738"/>
              </a:lnSpc>
            </a:pPr>
            <a:r>
              <a:rPr lang="en-US" sz="2670">
                <a:solidFill>
                  <a:srgbClr val="727171"/>
                </a:solidFill>
                <a:latin typeface="DM Sans"/>
              </a:rPr>
              <a:t>“the key” </a:t>
            </a:r>
          </a:p>
        </p:txBody>
      </p:sp>
      <p:sp>
        <p:nvSpPr>
          <p:cNvPr id="27" name="TextBox 27"/>
          <p:cNvSpPr txBox="1"/>
          <p:nvPr/>
        </p:nvSpPr>
        <p:spPr>
          <a:xfrm>
            <a:off x="13140270" y="6327076"/>
            <a:ext cx="3521830" cy="452442"/>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727171"/>
                </a:solidFill>
                <a:latin typeface="DM Sans"/>
              </a:rPr>
              <a:t>STORYTELLING</a:t>
            </a:r>
          </a:p>
        </p:txBody>
      </p:sp>
      <p:sp>
        <p:nvSpPr>
          <p:cNvPr id="28" name="TextBox 28"/>
          <p:cNvSpPr txBox="1"/>
          <p:nvPr/>
        </p:nvSpPr>
        <p:spPr>
          <a:xfrm>
            <a:off x="13616146" y="3855550"/>
            <a:ext cx="2534389" cy="1920359"/>
          </a:xfrm>
          <a:prstGeom prst="rect">
            <a:avLst/>
          </a:prstGeom>
        </p:spPr>
        <p:txBody>
          <a:bodyPr lIns="0" tIns="0" rIns="0" bIns="0" rtlCol="0" anchor="t">
            <a:spAutoFit/>
          </a:bodyPr>
          <a:lstStyle/>
          <a:p>
            <a:pPr algn="ctr">
              <a:lnSpc>
                <a:spcPts val="3878"/>
              </a:lnSpc>
            </a:pPr>
            <a:r>
              <a:rPr lang="en-US" sz="2770">
                <a:solidFill>
                  <a:srgbClr val="727171"/>
                </a:solidFill>
                <a:latin typeface="DM Sans"/>
              </a:rPr>
              <a:t>Share mission-driven and value-driven stories</a:t>
            </a:r>
          </a:p>
        </p:txBody>
      </p:sp>
      <p:sp>
        <p:nvSpPr>
          <p:cNvPr id="29" name="Freeform 29"/>
          <p:cNvSpPr/>
          <p:nvPr/>
        </p:nvSpPr>
        <p:spPr>
          <a:xfrm rot="-8970905" flipH="1">
            <a:off x="7612256" y="6086717"/>
            <a:ext cx="1776375" cy="501826"/>
          </a:xfrm>
          <a:custGeom>
            <a:avLst/>
            <a:gdLst/>
            <a:ahLst/>
            <a:cxnLst/>
            <a:rect l="l" t="t" r="r" b="b"/>
            <a:pathLst>
              <a:path w="1776375" h="501826">
                <a:moveTo>
                  <a:pt x="1776375" y="0"/>
                </a:moveTo>
                <a:lnTo>
                  <a:pt x="0" y="0"/>
                </a:lnTo>
                <a:lnTo>
                  <a:pt x="0" y="501826"/>
                </a:lnTo>
                <a:lnTo>
                  <a:pt x="1776375" y="501826"/>
                </a:lnTo>
                <a:lnTo>
                  <a:pt x="177637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30" name="Freeform 30"/>
          <p:cNvSpPr/>
          <p:nvPr/>
        </p:nvSpPr>
        <p:spPr>
          <a:xfrm>
            <a:off x="-1474976" y="6786169"/>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grpSp>
        <p:nvGrpSpPr>
          <p:cNvPr id="31" name="Group 31"/>
          <p:cNvGrpSpPr/>
          <p:nvPr/>
        </p:nvGrpSpPr>
        <p:grpSpPr>
          <a:xfrm>
            <a:off x="905291" y="2930556"/>
            <a:ext cx="2932415" cy="2351362"/>
            <a:chOff x="0" y="0"/>
            <a:chExt cx="1075555" cy="862436"/>
          </a:xfrm>
        </p:grpSpPr>
        <p:sp>
          <p:nvSpPr>
            <p:cNvPr id="32" name="Freeform 32"/>
            <p:cNvSpPr/>
            <p:nvPr/>
          </p:nvSpPr>
          <p:spPr>
            <a:xfrm>
              <a:off x="0" y="0"/>
              <a:ext cx="1075555" cy="862436"/>
            </a:xfrm>
            <a:custGeom>
              <a:avLst/>
              <a:gdLst/>
              <a:ahLst/>
              <a:cxnLst/>
              <a:rect l="l" t="t" r="r" b="b"/>
              <a:pathLst>
                <a:path w="1075555" h="862436">
                  <a:moveTo>
                    <a:pt x="81844" y="0"/>
                  </a:moveTo>
                  <a:lnTo>
                    <a:pt x="993712" y="0"/>
                  </a:lnTo>
                  <a:cubicBezTo>
                    <a:pt x="1015418" y="0"/>
                    <a:pt x="1036235" y="8623"/>
                    <a:pt x="1051584" y="23971"/>
                  </a:cubicBezTo>
                  <a:cubicBezTo>
                    <a:pt x="1066932" y="39320"/>
                    <a:pt x="1075555" y="60137"/>
                    <a:pt x="1075555" y="81844"/>
                  </a:cubicBezTo>
                  <a:lnTo>
                    <a:pt x="1075555" y="780592"/>
                  </a:lnTo>
                  <a:cubicBezTo>
                    <a:pt x="1075555" y="825793"/>
                    <a:pt x="1038913" y="862436"/>
                    <a:pt x="993712" y="862436"/>
                  </a:cubicBezTo>
                  <a:lnTo>
                    <a:pt x="81844" y="862436"/>
                  </a:lnTo>
                  <a:cubicBezTo>
                    <a:pt x="60137" y="862436"/>
                    <a:pt x="39320" y="853813"/>
                    <a:pt x="23971" y="838465"/>
                  </a:cubicBezTo>
                  <a:cubicBezTo>
                    <a:pt x="8623" y="823116"/>
                    <a:pt x="0" y="802299"/>
                    <a:pt x="0" y="780592"/>
                  </a:cubicBezTo>
                  <a:lnTo>
                    <a:pt x="0" y="81844"/>
                  </a:lnTo>
                  <a:cubicBezTo>
                    <a:pt x="0" y="60137"/>
                    <a:pt x="8623" y="39320"/>
                    <a:pt x="23971" y="23971"/>
                  </a:cubicBezTo>
                  <a:cubicBezTo>
                    <a:pt x="39320" y="8623"/>
                    <a:pt x="60137" y="0"/>
                    <a:pt x="81844" y="0"/>
                  </a:cubicBezTo>
                  <a:close/>
                </a:path>
              </a:pathLst>
            </a:custGeom>
            <a:solidFill>
              <a:srgbClr val="BBCBCD">
                <a:alpha val="98824"/>
              </a:srgbClr>
            </a:solidFill>
          </p:spPr>
          <p:txBody>
            <a:bodyPr/>
            <a:lstStyle/>
            <a:p>
              <a:endParaRPr lang="lv-LV"/>
            </a:p>
          </p:txBody>
        </p:sp>
        <p:sp>
          <p:nvSpPr>
            <p:cNvPr id="33" name="TextBox 33"/>
            <p:cNvSpPr txBox="1"/>
            <p:nvPr/>
          </p:nvSpPr>
          <p:spPr>
            <a:xfrm>
              <a:off x="0" y="-19050"/>
              <a:ext cx="1075555" cy="881486"/>
            </a:xfrm>
            <a:prstGeom prst="rect">
              <a:avLst/>
            </a:prstGeom>
          </p:spPr>
          <p:txBody>
            <a:bodyPr lIns="50800" tIns="50800" rIns="50800" bIns="50800" rtlCol="0" anchor="ctr"/>
            <a:lstStyle/>
            <a:p>
              <a:pPr algn="ctr">
                <a:lnSpc>
                  <a:spcPts val="2859"/>
                </a:lnSpc>
              </a:pPr>
              <a:r>
                <a:rPr lang="en-US" sz="2199">
                  <a:solidFill>
                    <a:srgbClr val="FFFFFF">
                      <a:alpha val="98824"/>
                    </a:srgbClr>
                  </a:solidFill>
                  <a:latin typeface="Open Sauce"/>
                </a:rPr>
                <a:t>  </a:t>
              </a:r>
            </a:p>
          </p:txBody>
        </p:sp>
      </p:grpSp>
      <p:grpSp>
        <p:nvGrpSpPr>
          <p:cNvPr id="34" name="Group 34"/>
          <p:cNvGrpSpPr/>
          <p:nvPr/>
        </p:nvGrpSpPr>
        <p:grpSpPr>
          <a:xfrm>
            <a:off x="725152" y="5805390"/>
            <a:ext cx="3340578" cy="1064479"/>
            <a:chOff x="0" y="0"/>
            <a:chExt cx="1225262" cy="390431"/>
          </a:xfrm>
        </p:grpSpPr>
        <p:sp>
          <p:nvSpPr>
            <p:cNvPr id="35" name="Freeform 35"/>
            <p:cNvSpPr/>
            <p:nvPr/>
          </p:nvSpPr>
          <p:spPr>
            <a:xfrm>
              <a:off x="0" y="0"/>
              <a:ext cx="1225262" cy="390431"/>
            </a:xfrm>
            <a:custGeom>
              <a:avLst/>
              <a:gdLst/>
              <a:ahLst/>
              <a:cxnLst/>
              <a:rect l="l" t="t" r="r" b="b"/>
              <a:pathLst>
                <a:path w="1225262" h="390431">
                  <a:moveTo>
                    <a:pt x="71844" y="0"/>
                  </a:moveTo>
                  <a:lnTo>
                    <a:pt x="1153418" y="0"/>
                  </a:lnTo>
                  <a:cubicBezTo>
                    <a:pt x="1172472" y="0"/>
                    <a:pt x="1190746" y="7569"/>
                    <a:pt x="1204220" y="21043"/>
                  </a:cubicBezTo>
                  <a:cubicBezTo>
                    <a:pt x="1217693" y="34516"/>
                    <a:pt x="1225262" y="52790"/>
                    <a:pt x="1225262" y="71844"/>
                  </a:cubicBezTo>
                  <a:lnTo>
                    <a:pt x="1225262" y="318587"/>
                  </a:lnTo>
                  <a:cubicBezTo>
                    <a:pt x="1225262" y="358265"/>
                    <a:pt x="1193097" y="390431"/>
                    <a:pt x="1153418" y="390431"/>
                  </a:cubicBezTo>
                  <a:lnTo>
                    <a:pt x="71844" y="390431"/>
                  </a:lnTo>
                  <a:cubicBezTo>
                    <a:pt x="52790" y="390431"/>
                    <a:pt x="34516" y="382862"/>
                    <a:pt x="21043" y="369388"/>
                  </a:cubicBezTo>
                  <a:cubicBezTo>
                    <a:pt x="7569" y="355915"/>
                    <a:pt x="0" y="337641"/>
                    <a:pt x="0" y="318587"/>
                  </a:cubicBezTo>
                  <a:lnTo>
                    <a:pt x="0" y="71844"/>
                  </a:lnTo>
                  <a:cubicBezTo>
                    <a:pt x="0" y="52790"/>
                    <a:pt x="7569" y="34516"/>
                    <a:pt x="21043" y="21043"/>
                  </a:cubicBezTo>
                  <a:cubicBezTo>
                    <a:pt x="34516" y="7569"/>
                    <a:pt x="52790" y="0"/>
                    <a:pt x="71844" y="0"/>
                  </a:cubicBezTo>
                  <a:close/>
                </a:path>
              </a:pathLst>
            </a:custGeom>
            <a:solidFill>
              <a:srgbClr val="BBCBCD">
                <a:alpha val="98824"/>
              </a:srgbClr>
            </a:solidFill>
          </p:spPr>
          <p:txBody>
            <a:bodyPr/>
            <a:lstStyle/>
            <a:p>
              <a:endParaRPr lang="lv-LV"/>
            </a:p>
          </p:txBody>
        </p:sp>
        <p:sp>
          <p:nvSpPr>
            <p:cNvPr id="36" name="TextBox 36"/>
            <p:cNvSpPr txBox="1"/>
            <p:nvPr/>
          </p:nvSpPr>
          <p:spPr>
            <a:xfrm>
              <a:off x="0" y="-19050"/>
              <a:ext cx="1225262" cy="409481"/>
            </a:xfrm>
            <a:prstGeom prst="rect">
              <a:avLst/>
            </a:prstGeom>
          </p:spPr>
          <p:txBody>
            <a:bodyPr lIns="50800" tIns="50800" rIns="50800" bIns="50800" rtlCol="0" anchor="ctr"/>
            <a:lstStyle/>
            <a:p>
              <a:pPr algn="ctr">
                <a:lnSpc>
                  <a:spcPts val="2859"/>
                </a:lnSpc>
              </a:pPr>
              <a:endParaRPr/>
            </a:p>
          </p:txBody>
        </p:sp>
      </p:grpSp>
      <p:sp>
        <p:nvSpPr>
          <p:cNvPr id="37" name="Freeform 37"/>
          <p:cNvSpPr/>
          <p:nvPr/>
        </p:nvSpPr>
        <p:spPr>
          <a:xfrm rot="-8970905" flipH="1">
            <a:off x="4003050" y="3346458"/>
            <a:ext cx="1776375" cy="501826"/>
          </a:xfrm>
          <a:custGeom>
            <a:avLst/>
            <a:gdLst/>
            <a:ahLst/>
            <a:cxnLst/>
            <a:rect l="l" t="t" r="r" b="b"/>
            <a:pathLst>
              <a:path w="1776375" h="501826">
                <a:moveTo>
                  <a:pt x="1776375" y="0"/>
                </a:moveTo>
                <a:lnTo>
                  <a:pt x="0" y="0"/>
                </a:lnTo>
                <a:lnTo>
                  <a:pt x="0" y="501826"/>
                </a:lnTo>
                <a:lnTo>
                  <a:pt x="1776375" y="501826"/>
                </a:lnTo>
                <a:lnTo>
                  <a:pt x="177637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38" name="TextBox 38"/>
          <p:cNvSpPr txBox="1"/>
          <p:nvPr/>
        </p:nvSpPr>
        <p:spPr>
          <a:xfrm>
            <a:off x="701210" y="6028320"/>
            <a:ext cx="3340578" cy="543651"/>
          </a:xfrm>
          <a:prstGeom prst="rect">
            <a:avLst/>
          </a:prstGeom>
        </p:spPr>
        <p:txBody>
          <a:bodyPr lIns="0" tIns="0" rIns="0" bIns="0" rtlCol="0" anchor="t">
            <a:spAutoFit/>
          </a:bodyPr>
          <a:lstStyle/>
          <a:p>
            <a:pPr marL="0" lvl="0" indent="0" algn="ctr">
              <a:lnSpc>
                <a:spcPts val="4403"/>
              </a:lnSpc>
              <a:spcBef>
                <a:spcPct val="0"/>
              </a:spcBef>
            </a:pPr>
            <a:r>
              <a:rPr lang="en-US" sz="3190" spc="312">
                <a:solidFill>
                  <a:srgbClr val="727171"/>
                </a:solidFill>
                <a:latin typeface="DM Sans"/>
              </a:rPr>
              <a:t>STRATEGY</a:t>
            </a:r>
          </a:p>
        </p:txBody>
      </p:sp>
      <p:sp>
        <p:nvSpPr>
          <p:cNvPr id="39" name="TextBox 39"/>
          <p:cNvSpPr txBox="1"/>
          <p:nvPr/>
        </p:nvSpPr>
        <p:spPr>
          <a:xfrm>
            <a:off x="1054819" y="3296518"/>
            <a:ext cx="2534389" cy="1379974"/>
          </a:xfrm>
          <a:prstGeom prst="rect">
            <a:avLst/>
          </a:prstGeom>
        </p:spPr>
        <p:txBody>
          <a:bodyPr lIns="0" tIns="0" rIns="0" bIns="0" rtlCol="0" anchor="t">
            <a:spAutoFit/>
          </a:bodyPr>
          <a:lstStyle/>
          <a:p>
            <a:pPr algn="ctr">
              <a:lnSpc>
                <a:spcPts val="3738"/>
              </a:lnSpc>
            </a:pPr>
            <a:r>
              <a:rPr lang="en-US" sz="2670">
                <a:solidFill>
                  <a:srgbClr val="727171"/>
                </a:solidFill>
                <a:latin typeface="DM Sans"/>
              </a:rPr>
              <a:t>Create a marketing strategy</a:t>
            </a:r>
          </a:p>
        </p:txBody>
      </p:sp>
      <p:sp>
        <p:nvSpPr>
          <p:cNvPr id="40" name="TextBox 40"/>
          <p:cNvSpPr txBox="1"/>
          <p:nvPr/>
        </p:nvSpPr>
        <p:spPr>
          <a:xfrm>
            <a:off x="4854069" y="1229578"/>
            <a:ext cx="8973275" cy="786578"/>
          </a:xfrm>
          <a:prstGeom prst="rect">
            <a:avLst/>
          </a:prstGeom>
        </p:spPr>
        <p:txBody>
          <a:bodyPr lIns="0" tIns="0" rIns="0" bIns="0" rtlCol="0" anchor="t">
            <a:spAutoFit/>
          </a:bodyPr>
          <a:lstStyle/>
          <a:p>
            <a:pPr marL="0" lvl="0" indent="0" algn="l">
              <a:lnSpc>
                <a:spcPts val="5862"/>
              </a:lnSpc>
              <a:spcBef>
                <a:spcPct val="0"/>
              </a:spcBef>
            </a:pPr>
            <a:r>
              <a:rPr lang="en-US" sz="5921" spc="207">
                <a:solidFill>
                  <a:srgbClr val="8CA9AD"/>
                </a:solidFill>
                <a:latin typeface="DM Sans Bold"/>
              </a:rPr>
              <a:t>How to communicate?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a:off x="4515999" y="3270971"/>
            <a:ext cx="9256002" cy="5987329"/>
          </a:xfrm>
          <a:custGeom>
            <a:avLst/>
            <a:gdLst/>
            <a:ahLst/>
            <a:cxnLst/>
            <a:rect l="l" t="t" r="r" b="b"/>
            <a:pathLst>
              <a:path w="9256002" h="5987329">
                <a:moveTo>
                  <a:pt x="0" y="0"/>
                </a:moveTo>
                <a:lnTo>
                  <a:pt x="9256002" y="0"/>
                </a:lnTo>
                <a:lnTo>
                  <a:pt x="9256002" y="5987329"/>
                </a:lnTo>
                <a:lnTo>
                  <a:pt x="0" y="59873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4" name="AutoShape 4"/>
          <p:cNvSpPr/>
          <p:nvPr/>
        </p:nvSpPr>
        <p:spPr>
          <a:xfrm>
            <a:off x="2431961" y="3852906"/>
            <a:ext cx="3723013" cy="0"/>
          </a:xfrm>
          <a:prstGeom prst="line">
            <a:avLst/>
          </a:prstGeom>
          <a:ln w="38100" cap="flat">
            <a:solidFill>
              <a:srgbClr val="8CA9AD"/>
            </a:solidFill>
            <a:prstDash val="solid"/>
            <a:headEnd type="none" w="sm" len="sm"/>
            <a:tailEnd type="oval" w="lg" len="lg"/>
          </a:ln>
        </p:spPr>
        <p:txBody>
          <a:bodyPr/>
          <a:lstStyle/>
          <a:p>
            <a:endParaRPr lang="lv-LV"/>
          </a:p>
        </p:txBody>
      </p:sp>
      <p:sp>
        <p:nvSpPr>
          <p:cNvPr id="5" name="AutoShape 5"/>
          <p:cNvSpPr/>
          <p:nvPr/>
        </p:nvSpPr>
        <p:spPr>
          <a:xfrm flipH="1">
            <a:off x="11285286" y="3852906"/>
            <a:ext cx="4570753" cy="0"/>
          </a:xfrm>
          <a:prstGeom prst="line">
            <a:avLst/>
          </a:prstGeom>
          <a:ln w="38100" cap="flat">
            <a:solidFill>
              <a:srgbClr val="8CA9AD"/>
            </a:solidFill>
            <a:prstDash val="solid"/>
            <a:headEnd type="none" w="sm" len="sm"/>
            <a:tailEnd type="oval" w="lg" len="lg"/>
          </a:ln>
        </p:spPr>
        <p:txBody>
          <a:bodyPr/>
          <a:lstStyle/>
          <a:p>
            <a:endParaRPr lang="lv-LV"/>
          </a:p>
        </p:txBody>
      </p:sp>
      <p:sp>
        <p:nvSpPr>
          <p:cNvPr id="6" name="AutoShape 6"/>
          <p:cNvSpPr/>
          <p:nvPr/>
        </p:nvSpPr>
        <p:spPr>
          <a:xfrm rot="-10800000">
            <a:off x="12731927" y="7250790"/>
            <a:ext cx="3124112" cy="0"/>
          </a:xfrm>
          <a:prstGeom prst="line">
            <a:avLst/>
          </a:prstGeom>
          <a:ln w="38100" cap="flat">
            <a:solidFill>
              <a:srgbClr val="8CA9AD"/>
            </a:solidFill>
            <a:prstDash val="solid"/>
            <a:headEnd type="none" w="sm" len="sm"/>
            <a:tailEnd type="oval" w="lg" len="lg"/>
          </a:ln>
        </p:spPr>
        <p:txBody>
          <a:bodyPr/>
          <a:lstStyle/>
          <a:p>
            <a:endParaRPr lang="lv-LV"/>
          </a:p>
        </p:txBody>
      </p:sp>
      <p:sp>
        <p:nvSpPr>
          <p:cNvPr id="7" name="AutoShape 7"/>
          <p:cNvSpPr/>
          <p:nvPr/>
        </p:nvSpPr>
        <p:spPr>
          <a:xfrm>
            <a:off x="2431961" y="7250790"/>
            <a:ext cx="4195660" cy="0"/>
          </a:xfrm>
          <a:prstGeom prst="line">
            <a:avLst/>
          </a:prstGeom>
          <a:ln w="38100" cap="flat">
            <a:solidFill>
              <a:srgbClr val="8CA9AD"/>
            </a:solidFill>
            <a:prstDash val="solid"/>
            <a:headEnd type="none" w="sm" len="sm"/>
            <a:tailEnd type="oval" w="lg" len="lg"/>
          </a:ln>
        </p:spPr>
        <p:txBody>
          <a:bodyPr/>
          <a:lstStyle/>
          <a:p>
            <a:endParaRPr lang="lv-LV"/>
          </a:p>
        </p:txBody>
      </p:sp>
      <p:sp>
        <p:nvSpPr>
          <p:cNvPr id="8" name="Freeform 8"/>
          <p:cNvSpPr/>
          <p:nvPr/>
        </p:nvSpPr>
        <p:spPr>
          <a:xfrm>
            <a:off x="6456185" y="3456665"/>
            <a:ext cx="5375629" cy="4114800"/>
          </a:xfrm>
          <a:custGeom>
            <a:avLst/>
            <a:gdLst/>
            <a:ahLst/>
            <a:cxnLst/>
            <a:rect l="l" t="t" r="r" b="b"/>
            <a:pathLst>
              <a:path w="5375629" h="4114800">
                <a:moveTo>
                  <a:pt x="0" y="0"/>
                </a:moveTo>
                <a:lnTo>
                  <a:pt x="5375630" y="0"/>
                </a:lnTo>
                <a:lnTo>
                  <a:pt x="537563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9" name="TextBox 9"/>
          <p:cNvSpPr txBox="1"/>
          <p:nvPr/>
        </p:nvSpPr>
        <p:spPr>
          <a:xfrm>
            <a:off x="1271054" y="4245604"/>
            <a:ext cx="2477398" cy="459746"/>
          </a:xfrm>
          <a:prstGeom prst="rect">
            <a:avLst/>
          </a:prstGeom>
        </p:spPr>
        <p:txBody>
          <a:bodyPr lIns="0" tIns="0" rIns="0" bIns="0" rtlCol="0" anchor="t">
            <a:spAutoFit/>
          </a:bodyPr>
          <a:lstStyle/>
          <a:p>
            <a:pPr>
              <a:lnSpc>
                <a:spcPts val="3520"/>
              </a:lnSpc>
            </a:pPr>
            <a:r>
              <a:rPr lang="en-US" sz="3200">
                <a:solidFill>
                  <a:srgbClr val="727171"/>
                </a:solidFill>
                <a:latin typeface="DM Sans"/>
              </a:rPr>
              <a:t>Your mission</a:t>
            </a:r>
          </a:p>
        </p:txBody>
      </p:sp>
      <p:sp>
        <p:nvSpPr>
          <p:cNvPr id="10" name="TextBox 10"/>
          <p:cNvSpPr txBox="1"/>
          <p:nvPr/>
        </p:nvSpPr>
        <p:spPr>
          <a:xfrm>
            <a:off x="1271054" y="7899763"/>
            <a:ext cx="2477398" cy="897896"/>
          </a:xfrm>
          <a:prstGeom prst="rect">
            <a:avLst/>
          </a:prstGeom>
        </p:spPr>
        <p:txBody>
          <a:bodyPr lIns="0" tIns="0" rIns="0" bIns="0" rtlCol="0" anchor="t">
            <a:spAutoFit/>
          </a:bodyPr>
          <a:lstStyle/>
          <a:p>
            <a:pPr>
              <a:lnSpc>
                <a:spcPts val="3520"/>
              </a:lnSpc>
            </a:pPr>
            <a:r>
              <a:rPr lang="en-US" sz="3200">
                <a:solidFill>
                  <a:srgbClr val="727171"/>
                </a:solidFill>
                <a:latin typeface="DM Sans"/>
              </a:rPr>
              <a:t>Your story to share</a:t>
            </a:r>
          </a:p>
        </p:txBody>
      </p:sp>
      <p:sp>
        <p:nvSpPr>
          <p:cNvPr id="11" name="TextBox 11"/>
          <p:cNvSpPr txBox="1"/>
          <p:nvPr/>
        </p:nvSpPr>
        <p:spPr>
          <a:xfrm>
            <a:off x="15296783" y="4245604"/>
            <a:ext cx="2477398" cy="897896"/>
          </a:xfrm>
          <a:prstGeom prst="rect">
            <a:avLst/>
          </a:prstGeom>
        </p:spPr>
        <p:txBody>
          <a:bodyPr lIns="0" tIns="0" rIns="0" bIns="0" rtlCol="0" anchor="t">
            <a:spAutoFit/>
          </a:bodyPr>
          <a:lstStyle/>
          <a:p>
            <a:pPr algn="r">
              <a:lnSpc>
                <a:spcPts val="3520"/>
              </a:lnSpc>
            </a:pPr>
            <a:r>
              <a:rPr lang="en-US" sz="3200">
                <a:solidFill>
                  <a:srgbClr val="727171"/>
                </a:solidFill>
                <a:latin typeface="DM Sans"/>
              </a:rPr>
              <a:t>Your target audience</a:t>
            </a:r>
          </a:p>
        </p:txBody>
      </p:sp>
      <p:sp>
        <p:nvSpPr>
          <p:cNvPr id="12" name="TextBox 12"/>
          <p:cNvSpPr txBox="1"/>
          <p:nvPr/>
        </p:nvSpPr>
        <p:spPr>
          <a:xfrm>
            <a:off x="15016831" y="7660365"/>
            <a:ext cx="3037303" cy="459746"/>
          </a:xfrm>
          <a:prstGeom prst="rect">
            <a:avLst/>
          </a:prstGeom>
        </p:spPr>
        <p:txBody>
          <a:bodyPr lIns="0" tIns="0" rIns="0" bIns="0" rtlCol="0" anchor="t">
            <a:spAutoFit/>
          </a:bodyPr>
          <a:lstStyle/>
          <a:p>
            <a:pPr>
              <a:lnSpc>
                <a:spcPts val="3520"/>
              </a:lnSpc>
            </a:pPr>
            <a:r>
              <a:rPr lang="en-US" sz="3200">
                <a:solidFill>
                  <a:srgbClr val="727171"/>
                </a:solidFill>
                <a:latin typeface="DM Sans"/>
              </a:rPr>
              <a:t>Collaboration</a:t>
            </a:r>
          </a:p>
        </p:txBody>
      </p:sp>
      <p:sp>
        <p:nvSpPr>
          <p:cNvPr id="13" name="TextBox 13"/>
          <p:cNvSpPr txBox="1"/>
          <p:nvPr/>
        </p:nvSpPr>
        <p:spPr>
          <a:xfrm>
            <a:off x="4351220" y="1143000"/>
            <a:ext cx="8973275" cy="1529528"/>
          </a:xfrm>
          <a:prstGeom prst="rect">
            <a:avLst/>
          </a:prstGeom>
        </p:spPr>
        <p:txBody>
          <a:bodyPr lIns="0" tIns="0" rIns="0" bIns="0" rtlCol="0" anchor="t">
            <a:spAutoFit/>
          </a:bodyPr>
          <a:lstStyle/>
          <a:p>
            <a:pPr marL="0" lvl="0" indent="0" algn="ctr">
              <a:lnSpc>
                <a:spcPts val="5862"/>
              </a:lnSpc>
              <a:spcBef>
                <a:spcPct val="0"/>
              </a:spcBef>
            </a:pPr>
            <a:r>
              <a:rPr lang="en-US" sz="5921" spc="207">
                <a:solidFill>
                  <a:srgbClr val="8CA9AD"/>
                </a:solidFill>
                <a:latin typeface="DM Sans Bold"/>
              </a:rPr>
              <a:t>Roadmap to effective communication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grpSp>
        <p:nvGrpSpPr>
          <p:cNvPr id="2" name="Group 2"/>
          <p:cNvGrpSpPr/>
          <p:nvPr/>
        </p:nvGrpSpPr>
        <p:grpSpPr>
          <a:xfrm>
            <a:off x="10067593" y="1278539"/>
            <a:ext cx="13188954" cy="13188954"/>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F4F5"/>
            </a:solidFill>
          </p:spPr>
          <p:txBody>
            <a:bodyPr/>
            <a:lstStyle/>
            <a:p>
              <a:endParaRPr lang="lv-LV"/>
            </a:p>
          </p:txBody>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5" name="TextBox 5"/>
          <p:cNvSpPr txBox="1"/>
          <p:nvPr/>
        </p:nvSpPr>
        <p:spPr>
          <a:xfrm>
            <a:off x="0" y="3428962"/>
            <a:ext cx="9144000" cy="5125849"/>
          </a:xfrm>
          <a:prstGeom prst="rect">
            <a:avLst/>
          </a:prstGeom>
        </p:spPr>
        <p:txBody>
          <a:bodyPr lIns="0" tIns="0" rIns="0" bIns="0" rtlCol="0" anchor="t">
            <a:spAutoFit/>
          </a:bodyPr>
          <a:lstStyle/>
          <a:p>
            <a:pPr marL="706451" lvl="1" indent="-353226">
              <a:lnSpc>
                <a:spcPts val="4515"/>
              </a:lnSpc>
              <a:buFont typeface="Arial"/>
              <a:buChar char="•"/>
            </a:pPr>
            <a:r>
              <a:rPr lang="en-US" sz="3272" spc="320">
                <a:solidFill>
                  <a:srgbClr val="F5FFF5"/>
                </a:solidFill>
                <a:latin typeface="DM Sans"/>
              </a:rPr>
              <a:t>Identify the social issue you are addressing</a:t>
            </a:r>
          </a:p>
          <a:p>
            <a:pPr>
              <a:lnSpc>
                <a:spcPts val="4515"/>
              </a:lnSpc>
            </a:pPr>
            <a:endParaRPr lang="en-US" sz="3272" spc="320">
              <a:solidFill>
                <a:srgbClr val="F5FFF5"/>
              </a:solidFill>
              <a:latin typeface="DM Sans"/>
            </a:endParaRPr>
          </a:p>
          <a:p>
            <a:pPr marL="706451" lvl="1" indent="-353226">
              <a:lnSpc>
                <a:spcPts val="4515"/>
              </a:lnSpc>
              <a:buFont typeface="Arial"/>
              <a:buChar char="•"/>
            </a:pPr>
            <a:r>
              <a:rPr lang="en-US" sz="3272" spc="320">
                <a:solidFill>
                  <a:srgbClr val="F5FFF5"/>
                </a:solidFill>
                <a:latin typeface="DM Sans"/>
              </a:rPr>
              <a:t>Set clear, measurable goals for your organization</a:t>
            </a:r>
          </a:p>
          <a:p>
            <a:pPr>
              <a:lnSpc>
                <a:spcPts val="4515"/>
              </a:lnSpc>
            </a:pPr>
            <a:endParaRPr lang="en-US" sz="3272" spc="320">
              <a:solidFill>
                <a:srgbClr val="F5FFF5"/>
              </a:solidFill>
              <a:latin typeface="DM Sans"/>
            </a:endParaRPr>
          </a:p>
          <a:p>
            <a:pPr marL="706451" lvl="1" indent="-353226">
              <a:lnSpc>
                <a:spcPts val="4515"/>
              </a:lnSpc>
              <a:buFont typeface="Arial"/>
              <a:buChar char="•"/>
            </a:pPr>
            <a:r>
              <a:rPr lang="en-US" sz="3272" spc="320">
                <a:solidFill>
                  <a:srgbClr val="F5FFF5"/>
                </a:solidFill>
                <a:latin typeface="DM Sans"/>
              </a:rPr>
              <a:t>Define the unique values that differentiate your social enterprise</a:t>
            </a:r>
          </a:p>
          <a:p>
            <a:pPr algn="l">
              <a:lnSpc>
                <a:spcPts val="4515"/>
              </a:lnSpc>
            </a:pPr>
            <a:endParaRPr lang="en-US" sz="3272" spc="320">
              <a:solidFill>
                <a:srgbClr val="F5FFF5"/>
              </a:solidFill>
              <a:latin typeface="DM Sans"/>
            </a:endParaRPr>
          </a:p>
        </p:txBody>
      </p:sp>
      <p:pic>
        <p:nvPicPr>
          <p:cNvPr id="6" name="Picture 6"/>
          <p:cNvPicPr>
            <a:picLocks noChangeAspect="1"/>
          </p:cNvPicPr>
          <p:nvPr/>
        </p:nvPicPr>
        <p:blipFill>
          <a:blip r:embed="rId2"/>
          <a:stretch>
            <a:fillRect/>
          </a:stretch>
        </p:blipFill>
        <p:spPr>
          <a:xfrm>
            <a:off x="10697830" y="6408403"/>
            <a:ext cx="6506443" cy="2006816"/>
          </a:xfrm>
          <a:prstGeom prst="rect">
            <a:avLst/>
          </a:prstGeom>
        </p:spPr>
      </p:pic>
      <p:sp>
        <p:nvSpPr>
          <p:cNvPr id="7" name="Freeform 7"/>
          <p:cNvSpPr/>
          <p:nvPr/>
        </p:nvSpPr>
        <p:spPr>
          <a:xfrm>
            <a:off x="0" y="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8" name="TextBox 8"/>
          <p:cNvSpPr txBox="1"/>
          <p:nvPr/>
        </p:nvSpPr>
        <p:spPr>
          <a:xfrm>
            <a:off x="4657362" y="1237024"/>
            <a:ext cx="8973275" cy="798770"/>
          </a:xfrm>
          <a:prstGeom prst="rect">
            <a:avLst/>
          </a:prstGeom>
        </p:spPr>
        <p:txBody>
          <a:bodyPr lIns="0" tIns="0" rIns="0" bIns="0" rtlCol="0" anchor="t">
            <a:spAutoFit/>
          </a:bodyPr>
          <a:lstStyle/>
          <a:p>
            <a:pPr marL="0" lvl="0" indent="0" algn="ctr">
              <a:lnSpc>
                <a:spcPts val="5961"/>
              </a:lnSpc>
              <a:spcBef>
                <a:spcPct val="0"/>
              </a:spcBef>
            </a:pPr>
            <a:r>
              <a:rPr lang="en-US" sz="6021" spc="210">
                <a:solidFill>
                  <a:srgbClr val="FDFBFB"/>
                </a:solidFill>
                <a:latin typeface="DM Sans Bold"/>
              </a:rPr>
              <a:t>Your mission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grpSp>
        <p:nvGrpSpPr>
          <p:cNvPr id="3" name="Group 3"/>
          <p:cNvGrpSpPr/>
          <p:nvPr/>
        </p:nvGrpSpPr>
        <p:grpSpPr>
          <a:xfrm>
            <a:off x="12917658" y="7834007"/>
            <a:ext cx="380297" cy="362766"/>
            <a:chOff x="0" y="0"/>
            <a:chExt cx="587326" cy="560252"/>
          </a:xfrm>
        </p:grpSpPr>
        <p:sp>
          <p:nvSpPr>
            <p:cNvPr id="4" name="Freeform 4"/>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lv-LV"/>
            </a:p>
          </p:txBody>
        </p:sp>
      </p:grpSp>
      <p:grpSp>
        <p:nvGrpSpPr>
          <p:cNvPr id="5" name="Group 5"/>
          <p:cNvGrpSpPr/>
          <p:nvPr/>
        </p:nvGrpSpPr>
        <p:grpSpPr>
          <a:xfrm>
            <a:off x="12247522" y="5678913"/>
            <a:ext cx="1720101" cy="2064402"/>
            <a:chOff x="0" y="0"/>
            <a:chExt cx="2656504" cy="3188238"/>
          </a:xfrm>
        </p:grpSpPr>
        <p:sp>
          <p:nvSpPr>
            <p:cNvPr id="6" name="Freeform 6"/>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lv-LV"/>
            </a:p>
          </p:txBody>
        </p:sp>
      </p:grpSp>
      <p:sp>
        <p:nvSpPr>
          <p:cNvPr id="7" name="Freeform 7"/>
          <p:cNvSpPr/>
          <p:nvPr/>
        </p:nvSpPr>
        <p:spPr>
          <a:xfrm>
            <a:off x="12649058" y="5901757"/>
            <a:ext cx="917029" cy="1101235"/>
          </a:xfrm>
          <a:custGeom>
            <a:avLst/>
            <a:gdLst/>
            <a:ahLst/>
            <a:cxnLst/>
            <a:rect l="l" t="t" r="r" b="b"/>
            <a:pathLst>
              <a:path w="917029" h="1101235">
                <a:moveTo>
                  <a:pt x="0" y="0"/>
                </a:moveTo>
                <a:lnTo>
                  <a:pt x="917029" y="0"/>
                </a:lnTo>
                <a:lnTo>
                  <a:pt x="917029" y="1101236"/>
                </a:lnTo>
                <a:lnTo>
                  <a:pt x="0" y="11012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grpSp>
        <p:nvGrpSpPr>
          <p:cNvPr id="8" name="Group 8"/>
          <p:cNvGrpSpPr/>
          <p:nvPr/>
        </p:nvGrpSpPr>
        <p:grpSpPr>
          <a:xfrm>
            <a:off x="15286855" y="7834007"/>
            <a:ext cx="380297" cy="362766"/>
            <a:chOff x="0" y="0"/>
            <a:chExt cx="587326" cy="560252"/>
          </a:xfrm>
        </p:grpSpPr>
        <p:sp>
          <p:nvSpPr>
            <p:cNvPr id="9" name="Freeform 9"/>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lv-LV"/>
            </a:p>
          </p:txBody>
        </p:sp>
      </p:grpSp>
      <p:grpSp>
        <p:nvGrpSpPr>
          <p:cNvPr id="10" name="Group 10"/>
          <p:cNvGrpSpPr/>
          <p:nvPr/>
        </p:nvGrpSpPr>
        <p:grpSpPr>
          <a:xfrm>
            <a:off x="14616719" y="5678913"/>
            <a:ext cx="1720101" cy="2064402"/>
            <a:chOff x="0" y="0"/>
            <a:chExt cx="2656504" cy="3188238"/>
          </a:xfrm>
        </p:grpSpPr>
        <p:sp>
          <p:nvSpPr>
            <p:cNvPr id="11" name="Freeform 11"/>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lv-LV"/>
            </a:p>
          </p:txBody>
        </p:sp>
      </p:grpSp>
      <p:grpSp>
        <p:nvGrpSpPr>
          <p:cNvPr id="12" name="Group 12"/>
          <p:cNvGrpSpPr/>
          <p:nvPr/>
        </p:nvGrpSpPr>
        <p:grpSpPr>
          <a:xfrm>
            <a:off x="12917658" y="4535097"/>
            <a:ext cx="380297" cy="362766"/>
            <a:chOff x="0" y="0"/>
            <a:chExt cx="587326" cy="560252"/>
          </a:xfrm>
        </p:grpSpPr>
        <p:sp>
          <p:nvSpPr>
            <p:cNvPr id="13" name="Freeform 13"/>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lv-LV"/>
            </a:p>
          </p:txBody>
        </p:sp>
      </p:grpSp>
      <p:grpSp>
        <p:nvGrpSpPr>
          <p:cNvPr id="14" name="Group 14"/>
          <p:cNvGrpSpPr/>
          <p:nvPr/>
        </p:nvGrpSpPr>
        <p:grpSpPr>
          <a:xfrm>
            <a:off x="12247522" y="2380004"/>
            <a:ext cx="1720101" cy="2064402"/>
            <a:chOff x="0" y="0"/>
            <a:chExt cx="2656504" cy="3188238"/>
          </a:xfrm>
        </p:grpSpPr>
        <p:sp>
          <p:nvSpPr>
            <p:cNvPr id="15" name="Freeform 15"/>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lv-LV"/>
            </a:p>
          </p:txBody>
        </p:sp>
      </p:grpSp>
      <p:grpSp>
        <p:nvGrpSpPr>
          <p:cNvPr id="16" name="Group 16"/>
          <p:cNvGrpSpPr/>
          <p:nvPr/>
        </p:nvGrpSpPr>
        <p:grpSpPr>
          <a:xfrm>
            <a:off x="15284950" y="4535097"/>
            <a:ext cx="380297" cy="362766"/>
            <a:chOff x="0" y="0"/>
            <a:chExt cx="587326" cy="560252"/>
          </a:xfrm>
        </p:grpSpPr>
        <p:sp>
          <p:nvSpPr>
            <p:cNvPr id="17" name="Freeform 17"/>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lv-LV"/>
            </a:p>
          </p:txBody>
        </p:sp>
      </p:grpSp>
      <p:grpSp>
        <p:nvGrpSpPr>
          <p:cNvPr id="18" name="Group 18"/>
          <p:cNvGrpSpPr/>
          <p:nvPr/>
        </p:nvGrpSpPr>
        <p:grpSpPr>
          <a:xfrm>
            <a:off x="14614814" y="2380004"/>
            <a:ext cx="1720101" cy="2064402"/>
            <a:chOff x="0" y="0"/>
            <a:chExt cx="2656504" cy="3188238"/>
          </a:xfrm>
        </p:grpSpPr>
        <p:sp>
          <p:nvSpPr>
            <p:cNvPr id="19" name="Freeform 19"/>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lv-LV"/>
            </a:p>
          </p:txBody>
        </p:sp>
      </p:grpSp>
      <p:sp>
        <p:nvSpPr>
          <p:cNvPr id="20" name="Freeform 20"/>
          <p:cNvSpPr/>
          <p:nvPr/>
        </p:nvSpPr>
        <p:spPr>
          <a:xfrm>
            <a:off x="14931214" y="6017985"/>
            <a:ext cx="974600" cy="988985"/>
          </a:xfrm>
          <a:custGeom>
            <a:avLst/>
            <a:gdLst/>
            <a:ahLst/>
            <a:cxnLst/>
            <a:rect l="l" t="t" r="r" b="b"/>
            <a:pathLst>
              <a:path w="974600" h="988985">
                <a:moveTo>
                  <a:pt x="0" y="0"/>
                </a:moveTo>
                <a:lnTo>
                  <a:pt x="974600" y="0"/>
                </a:lnTo>
                <a:lnTo>
                  <a:pt x="974600" y="988984"/>
                </a:lnTo>
                <a:lnTo>
                  <a:pt x="0" y="9889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21" name="Freeform 21"/>
          <p:cNvSpPr/>
          <p:nvPr/>
        </p:nvSpPr>
        <p:spPr>
          <a:xfrm>
            <a:off x="12651938" y="2810045"/>
            <a:ext cx="911270" cy="898015"/>
          </a:xfrm>
          <a:custGeom>
            <a:avLst/>
            <a:gdLst/>
            <a:ahLst/>
            <a:cxnLst/>
            <a:rect l="l" t="t" r="r" b="b"/>
            <a:pathLst>
              <a:path w="911270" h="898015">
                <a:moveTo>
                  <a:pt x="0" y="0"/>
                </a:moveTo>
                <a:lnTo>
                  <a:pt x="911270" y="0"/>
                </a:lnTo>
                <a:lnTo>
                  <a:pt x="911270" y="898015"/>
                </a:lnTo>
                <a:lnTo>
                  <a:pt x="0" y="8980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22" name="Freeform 22"/>
          <p:cNvSpPr/>
          <p:nvPr/>
        </p:nvSpPr>
        <p:spPr>
          <a:xfrm>
            <a:off x="15021190" y="2719075"/>
            <a:ext cx="879297" cy="988985"/>
          </a:xfrm>
          <a:custGeom>
            <a:avLst/>
            <a:gdLst/>
            <a:ahLst/>
            <a:cxnLst/>
            <a:rect l="l" t="t" r="r" b="b"/>
            <a:pathLst>
              <a:path w="879297" h="988985">
                <a:moveTo>
                  <a:pt x="0" y="0"/>
                </a:moveTo>
                <a:lnTo>
                  <a:pt x="879297" y="0"/>
                </a:lnTo>
                <a:lnTo>
                  <a:pt x="879297" y="988985"/>
                </a:lnTo>
                <a:lnTo>
                  <a:pt x="0" y="9889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lv-LV"/>
          </a:p>
        </p:txBody>
      </p:sp>
      <p:sp>
        <p:nvSpPr>
          <p:cNvPr id="23" name="TextBox 23"/>
          <p:cNvSpPr txBox="1"/>
          <p:nvPr/>
        </p:nvSpPr>
        <p:spPr>
          <a:xfrm>
            <a:off x="1028700" y="2631482"/>
            <a:ext cx="9026204" cy="2241171"/>
          </a:xfrm>
          <a:prstGeom prst="rect">
            <a:avLst/>
          </a:prstGeom>
        </p:spPr>
        <p:txBody>
          <a:bodyPr lIns="0" tIns="0" rIns="0" bIns="0" rtlCol="0" anchor="t">
            <a:spAutoFit/>
          </a:bodyPr>
          <a:lstStyle/>
          <a:p>
            <a:pPr marL="693261" lvl="1" indent="-346630">
              <a:lnSpc>
                <a:spcPts val="4431"/>
              </a:lnSpc>
              <a:buFont typeface="Arial"/>
              <a:buChar char="•"/>
            </a:pPr>
            <a:r>
              <a:rPr lang="en-US" sz="3211" spc="314">
                <a:solidFill>
                  <a:srgbClr val="727171"/>
                </a:solidFill>
                <a:latin typeface="DM Sans"/>
              </a:rPr>
              <a:t>Segment your audience based on demographics, interests, and psychographics</a:t>
            </a:r>
          </a:p>
          <a:p>
            <a:pPr marL="0" lvl="0" indent="0">
              <a:lnSpc>
                <a:spcPts val="4431"/>
              </a:lnSpc>
              <a:spcBef>
                <a:spcPct val="0"/>
              </a:spcBef>
            </a:pPr>
            <a:endParaRPr lang="en-US" sz="3211" spc="314">
              <a:solidFill>
                <a:srgbClr val="727171"/>
              </a:solidFill>
              <a:latin typeface="DM Sans"/>
            </a:endParaRPr>
          </a:p>
        </p:txBody>
      </p:sp>
      <p:sp>
        <p:nvSpPr>
          <p:cNvPr id="24" name="TextBox 24"/>
          <p:cNvSpPr txBox="1"/>
          <p:nvPr/>
        </p:nvSpPr>
        <p:spPr>
          <a:xfrm>
            <a:off x="1028700" y="4805978"/>
            <a:ext cx="9228097" cy="1679196"/>
          </a:xfrm>
          <a:prstGeom prst="rect">
            <a:avLst/>
          </a:prstGeom>
        </p:spPr>
        <p:txBody>
          <a:bodyPr lIns="0" tIns="0" rIns="0" bIns="0" rtlCol="0" anchor="t">
            <a:spAutoFit/>
          </a:bodyPr>
          <a:lstStyle/>
          <a:p>
            <a:pPr marL="693261" lvl="1" indent="-346630">
              <a:lnSpc>
                <a:spcPts val="4431"/>
              </a:lnSpc>
              <a:buFont typeface="Arial"/>
              <a:buChar char="•"/>
            </a:pPr>
            <a:r>
              <a:rPr lang="en-US" sz="3211" spc="314">
                <a:solidFill>
                  <a:srgbClr val="727171"/>
                </a:solidFill>
                <a:latin typeface="DM Sans"/>
              </a:rPr>
              <a:t>Conduct thorough research to gain insights into their needs, aspirations, and communication preferences.</a:t>
            </a:r>
          </a:p>
        </p:txBody>
      </p:sp>
      <p:sp>
        <p:nvSpPr>
          <p:cNvPr id="25" name="TextBox 25"/>
          <p:cNvSpPr txBox="1"/>
          <p:nvPr/>
        </p:nvSpPr>
        <p:spPr>
          <a:xfrm>
            <a:off x="1028700" y="7142454"/>
            <a:ext cx="8824310" cy="1679196"/>
          </a:xfrm>
          <a:prstGeom prst="rect">
            <a:avLst/>
          </a:prstGeom>
        </p:spPr>
        <p:txBody>
          <a:bodyPr lIns="0" tIns="0" rIns="0" bIns="0" rtlCol="0" anchor="t">
            <a:spAutoFit/>
          </a:bodyPr>
          <a:lstStyle/>
          <a:p>
            <a:pPr marL="693261" lvl="1" indent="-346630">
              <a:lnSpc>
                <a:spcPts val="4431"/>
              </a:lnSpc>
              <a:buFont typeface="Arial"/>
              <a:buChar char="•"/>
            </a:pPr>
            <a:r>
              <a:rPr lang="en-US" sz="3211" spc="314">
                <a:solidFill>
                  <a:srgbClr val="727171"/>
                </a:solidFill>
                <a:latin typeface="DM Sans"/>
              </a:rPr>
              <a:t>Adapt your communication style to resonate with your target audience</a:t>
            </a:r>
          </a:p>
          <a:p>
            <a:pPr marL="0" lvl="0" indent="0">
              <a:lnSpc>
                <a:spcPts val="4431"/>
              </a:lnSpc>
              <a:spcBef>
                <a:spcPct val="0"/>
              </a:spcBef>
            </a:pPr>
            <a:endParaRPr lang="en-US" sz="3211" spc="314">
              <a:solidFill>
                <a:srgbClr val="727171"/>
              </a:solidFill>
              <a:latin typeface="DM Sans"/>
            </a:endParaRPr>
          </a:p>
        </p:txBody>
      </p:sp>
      <p:sp>
        <p:nvSpPr>
          <p:cNvPr id="26" name="TextBox 26"/>
          <p:cNvSpPr txBox="1"/>
          <p:nvPr/>
        </p:nvSpPr>
        <p:spPr>
          <a:xfrm>
            <a:off x="3741397" y="1152609"/>
            <a:ext cx="10805207" cy="798770"/>
          </a:xfrm>
          <a:prstGeom prst="rect">
            <a:avLst/>
          </a:prstGeom>
        </p:spPr>
        <p:txBody>
          <a:bodyPr lIns="0" tIns="0" rIns="0" bIns="0" rtlCol="0" anchor="t">
            <a:spAutoFit/>
          </a:bodyPr>
          <a:lstStyle/>
          <a:p>
            <a:pPr marL="0" lvl="0" indent="0" algn="ctr">
              <a:lnSpc>
                <a:spcPts val="5961"/>
              </a:lnSpc>
              <a:spcBef>
                <a:spcPct val="0"/>
              </a:spcBef>
            </a:pPr>
            <a:r>
              <a:rPr lang="en-US" sz="6021" spc="210">
                <a:solidFill>
                  <a:srgbClr val="8CA9AD"/>
                </a:solidFill>
                <a:latin typeface="DM Sans Bold"/>
              </a:rPr>
              <a:t>Know your target audience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160719"/>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a:off x="12986403" y="5104891"/>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4" name="TextBox 4"/>
          <p:cNvSpPr txBox="1"/>
          <p:nvPr/>
        </p:nvSpPr>
        <p:spPr>
          <a:xfrm>
            <a:off x="1605767" y="6217659"/>
            <a:ext cx="9054127" cy="1336046"/>
          </a:xfrm>
          <a:prstGeom prst="rect">
            <a:avLst/>
          </a:prstGeom>
        </p:spPr>
        <p:txBody>
          <a:bodyPr lIns="0" tIns="0" rIns="0" bIns="0" rtlCol="0" anchor="t">
            <a:spAutoFit/>
          </a:bodyPr>
          <a:lstStyle/>
          <a:p>
            <a:pPr marL="690984" lvl="1" indent="-345492">
              <a:lnSpc>
                <a:spcPts val="3520"/>
              </a:lnSpc>
              <a:buFont typeface="Arial"/>
              <a:buChar char="•"/>
            </a:pPr>
            <a:r>
              <a:rPr lang="en-US" sz="3200">
                <a:solidFill>
                  <a:srgbClr val="727171"/>
                </a:solidFill>
                <a:latin typeface="DM Sans"/>
              </a:rPr>
              <a:t>Highlight the journey of your organization and its milestones</a:t>
            </a:r>
          </a:p>
          <a:p>
            <a:pPr>
              <a:lnSpc>
                <a:spcPts val="3520"/>
              </a:lnSpc>
            </a:pPr>
            <a:endParaRPr lang="en-US" sz="3200">
              <a:solidFill>
                <a:srgbClr val="727171"/>
              </a:solidFill>
              <a:latin typeface="DM Sans"/>
            </a:endParaRPr>
          </a:p>
        </p:txBody>
      </p:sp>
      <p:sp>
        <p:nvSpPr>
          <p:cNvPr id="5" name="TextBox 5"/>
          <p:cNvSpPr txBox="1"/>
          <p:nvPr/>
        </p:nvSpPr>
        <p:spPr>
          <a:xfrm>
            <a:off x="1605767" y="2992447"/>
            <a:ext cx="9279636" cy="459746"/>
          </a:xfrm>
          <a:prstGeom prst="rect">
            <a:avLst/>
          </a:prstGeom>
        </p:spPr>
        <p:txBody>
          <a:bodyPr lIns="0" tIns="0" rIns="0" bIns="0" rtlCol="0" anchor="t">
            <a:spAutoFit/>
          </a:bodyPr>
          <a:lstStyle/>
          <a:p>
            <a:pPr marL="690984" lvl="1" indent="-345492">
              <a:lnSpc>
                <a:spcPts val="3520"/>
              </a:lnSpc>
              <a:buFont typeface="Arial"/>
              <a:buChar char="•"/>
            </a:pPr>
            <a:r>
              <a:rPr lang="en-US" sz="3200">
                <a:solidFill>
                  <a:srgbClr val="727171"/>
                </a:solidFill>
                <a:latin typeface="DM Sans"/>
              </a:rPr>
              <a:t>Focus on personal experience</a:t>
            </a:r>
          </a:p>
        </p:txBody>
      </p:sp>
      <p:sp>
        <p:nvSpPr>
          <p:cNvPr id="6" name="TextBox 6"/>
          <p:cNvSpPr txBox="1"/>
          <p:nvPr/>
        </p:nvSpPr>
        <p:spPr>
          <a:xfrm>
            <a:off x="1605767" y="5395962"/>
            <a:ext cx="9054127" cy="459746"/>
          </a:xfrm>
          <a:prstGeom prst="rect">
            <a:avLst/>
          </a:prstGeom>
        </p:spPr>
        <p:txBody>
          <a:bodyPr lIns="0" tIns="0" rIns="0" bIns="0" rtlCol="0" anchor="t">
            <a:spAutoFit/>
          </a:bodyPr>
          <a:lstStyle/>
          <a:p>
            <a:pPr marL="690984" lvl="1" indent="-345492">
              <a:lnSpc>
                <a:spcPts val="3520"/>
              </a:lnSpc>
              <a:buFont typeface="Arial"/>
              <a:buChar char="•"/>
            </a:pPr>
            <a:r>
              <a:rPr lang="en-US" sz="3200">
                <a:solidFill>
                  <a:srgbClr val="727171"/>
                </a:solidFill>
                <a:latin typeface="DM Sans"/>
              </a:rPr>
              <a:t>Showcase the positive change</a:t>
            </a:r>
          </a:p>
        </p:txBody>
      </p:sp>
      <p:sp>
        <p:nvSpPr>
          <p:cNvPr id="7" name="TextBox 7"/>
          <p:cNvSpPr txBox="1"/>
          <p:nvPr/>
        </p:nvSpPr>
        <p:spPr>
          <a:xfrm>
            <a:off x="1605767" y="4569565"/>
            <a:ext cx="9054127" cy="459746"/>
          </a:xfrm>
          <a:prstGeom prst="rect">
            <a:avLst/>
          </a:prstGeom>
        </p:spPr>
        <p:txBody>
          <a:bodyPr lIns="0" tIns="0" rIns="0" bIns="0" rtlCol="0" anchor="t">
            <a:spAutoFit/>
          </a:bodyPr>
          <a:lstStyle/>
          <a:p>
            <a:pPr marL="690984" lvl="1" indent="-345492">
              <a:lnSpc>
                <a:spcPts val="3520"/>
              </a:lnSpc>
              <a:buFont typeface="Arial"/>
              <a:buChar char="•"/>
            </a:pPr>
            <a:r>
              <a:rPr lang="en-US" sz="3200">
                <a:solidFill>
                  <a:srgbClr val="727171"/>
                </a:solidFill>
                <a:latin typeface="DM Sans"/>
              </a:rPr>
              <a:t>Highlight points of difference</a:t>
            </a:r>
          </a:p>
        </p:txBody>
      </p:sp>
      <p:sp>
        <p:nvSpPr>
          <p:cNvPr id="8" name="TextBox 8"/>
          <p:cNvSpPr txBox="1"/>
          <p:nvPr/>
        </p:nvSpPr>
        <p:spPr>
          <a:xfrm>
            <a:off x="4385132" y="1076305"/>
            <a:ext cx="8973275" cy="798770"/>
          </a:xfrm>
          <a:prstGeom prst="rect">
            <a:avLst/>
          </a:prstGeom>
        </p:spPr>
        <p:txBody>
          <a:bodyPr lIns="0" tIns="0" rIns="0" bIns="0" rtlCol="0" anchor="t">
            <a:spAutoFit/>
          </a:bodyPr>
          <a:lstStyle/>
          <a:p>
            <a:pPr marL="0" lvl="0" indent="0" algn="ctr">
              <a:lnSpc>
                <a:spcPts val="5961"/>
              </a:lnSpc>
              <a:spcBef>
                <a:spcPct val="0"/>
              </a:spcBef>
            </a:pPr>
            <a:r>
              <a:rPr lang="en-US" sz="6021" spc="210">
                <a:solidFill>
                  <a:srgbClr val="8CA9AD"/>
                </a:solidFill>
                <a:latin typeface="DM Sans Bold"/>
              </a:rPr>
              <a:t>Your story</a:t>
            </a:r>
          </a:p>
        </p:txBody>
      </p:sp>
      <p:sp>
        <p:nvSpPr>
          <p:cNvPr id="9" name="TextBox 9"/>
          <p:cNvSpPr txBox="1"/>
          <p:nvPr/>
        </p:nvSpPr>
        <p:spPr>
          <a:xfrm>
            <a:off x="1605767" y="3747868"/>
            <a:ext cx="9054127" cy="459746"/>
          </a:xfrm>
          <a:prstGeom prst="rect">
            <a:avLst/>
          </a:prstGeom>
        </p:spPr>
        <p:txBody>
          <a:bodyPr lIns="0" tIns="0" rIns="0" bIns="0" rtlCol="0" anchor="t">
            <a:spAutoFit/>
          </a:bodyPr>
          <a:lstStyle/>
          <a:p>
            <a:pPr marL="690984" lvl="1" indent="-345492">
              <a:lnSpc>
                <a:spcPts val="3520"/>
              </a:lnSpc>
              <a:buFont typeface="Arial"/>
              <a:buChar char="•"/>
            </a:pPr>
            <a:r>
              <a:rPr lang="en-US" sz="3200">
                <a:solidFill>
                  <a:srgbClr val="727171"/>
                </a:solidFill>
                <a:latin typeface="DM Sans"/>
              </a:rPr>
              <a:t>Where did the idea come from?</a:t>
            </a:r>
          </a:p>
        </p:txBody>
      </p:sp>
      <p:sp>
        <p:nvSpPr>
          <p:cNvPr id="10" name="TextBox 10"/>
          <p:cNvSpPr txBox="1"/>
          <p:nvPr/>
        </p:nvSpPr>
        <p:spPr>
          <a:xfrm>
            <a:off x="1605767" y="7340179"/>
            <a:ext cx="9054127" cy="897896"/>
          </a:xfrm>
          <a:prstGeom prst="rect">
            <a:avLst/>
          </a:prstGeom>
        </p:spPr>
        <p:txBody>
          <a:bodyPr lIns="0" tIns="0" rIns="0" bIns="0" rtlCol="0" anchor="t">
            <a:spAutoFit/>
          </a:bodyPr>
          <a:lstStyle/>
          <a:p>
            <a:pPr marL="690984" lvl="1" indent="-345492">
              <a:lnSpc>
                <a:spcPts val="3520"/>
              </a:lnSpc>
              <a:buFont typeface="Arial"/>
              <a:buChar char="•"/>
            </a:pPr>
            <a:r>
              <a:rPr lang="en-US" sz="3200">
                <a:solidFill>
                  <a:srgbClr val="727171"/>
                </a:solidFill>
                <a:latin typeface="DM Sans"/>
              </a:rPr>
              <a:t>Why it matters to support your idea and social cause?</a:t>
            </a:r>
          </a:p>
        </p:txBody>
      </p:sp>
      <p:sp>
        <p:nvSpPr>
          <p:cNvPr id="11" name="Freeform 11"/>
          <p:cNvSpPr/>
          <p:nvPr/>
        </p:nvSpPr>
        <p:spPr>
          <a:xfrm>
            <a:off x="10659894" y="2625002"/>
            <a:ext cx="7628106" cy="6169184"/>
          </a:xfrm>
          <a:custGeom>
            <a:avLst/>
            <a:gdLst/>
            <a:ahLst/>
            <a:cxnLst/>
            <a:rect l="l" t="t" r="r" b="b"/>
            <a:pathLst>
              <a:path w="7628106" h="6169184">
                <a:moveTo>
                  <a:pt x="0" y="0"/>
                </a:moveTo>
                <a:lnTo>
                  <a:pt x="7628106" y="0"/>
                </a:lnTo>
                <a:lnTo>
                  <a:pt x="7628106" y="6169183"/>
                </a:lnTo>
                <a:lnTo>
                  <a:pt x="0" y="6169183"/>
                </a:lnTo>
                <a:lnTo>
                  <a:pt x="0" y="0"/>
                </a:lnTo>
                <a:close/>
              </a:path>
            </a:pathLst>
          </a:custGeom>
          <a:blipFill>
            <a:blip r:embed="rId6"/>
            <a:stretch>
              <a:fillRect l="-85631" t="-27699" b="-25321"/>
            </a:stretch>
          </a:blipFill>
        </p:spPr>
        <p:txBody>
          <a:bodyPr/>
          <a:lstStyle/>
          <a:p>
            <a:endParaRPr lang="lv-LV"/>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275942" y="-1913411"/>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txBody>
            <a:bodyPr/>
            <a:lstStyle/>
            <a:p>
              <a:endParaRPr lang="lv-LV"/>
            </a:p>
          </p:txBody>
        </p:sp>
      </p:grpSp>
      <p:sp>
        <p:nvSpPr>
          <p:cNvPr id="4" name="Freeform 4"/>
          <p:cNvSpPr/>
          <p:nvPr/>
        </p:nvSpPr>
        <p:spPr>
          <a:xfrm>
            <a:off x="8438877" y="2135605"/>
            <a:ext cx="9849123" cy="2225051"/>
          </a:xfrm>
          <a:custGeom>
            <a:avLst/>
            <a:gdLst/>
            <a:ahLst/>
            <a:cxnLst/>
            <a:rect l="l" t="t" r="r" b="b"/>
            <a:pathLst>
              <a:path w="9849123" h="2225051">
                <a:moveTo>
                  <a:pt x="0" y="0"/>
                </a:moveTo>
                <a:lnTo>
                  <a:pt x="9849123" y="0"/>
                </a:lnTo>
                <a:lnTo>
                  <a:pt x="9849123" y="2225051"/>
                </a:lnTo>
                <a:lnTo>
                  <a:pt x="0" y="22250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5" name="TextBox 5"/>
          <p:cNvSpPr txBox="1"/>
          <p:nvPr/>
        </p:nvSpPr>
        <p:spPr>
          <a:xfrm>
            <a:off x="1323046" y="3209378"/>
            <a:ext cx="7270066" cy="865339"/>
          </a:xfrm>
          <a:prstGeom prst="rect">
            <a:avLst/>
          </a:prstGeom>
        </p:spPr>
        <p:txBody>
          <a:bodyPr lIns="0" tIns="0" rIns="0" bIns="0" rtlCol="0" anchor="t">
            <a:spAutoFit/>
          </a:bodyPr>
          <a:lstStyle/>
          <a:p>
            <a:pPr marL="716455" lvl="1" indent="-358227" algn="l">
              <a:lnSpc>
                <a:spcPts val="3318"/>
              </a:lnSpc>
              <a:buFont typeface="Arial"/>
              <a:buChar char="•"/>
            </a:pPr>
            <a:r>
              <a:rPr lang="en-US" sz="3318" spc="33">
                <a:solidFill>
                  <a:srgbClr val="727171"/>
                </a:solidFill>
                <a:latin typeface="DM Sans"/>
              </a:rPr>
              <a:t>Engage with stakeholders, investors</a:t>
            </a:r>
          </a:p>
        </p:txBody>
      </p:sp>
      <p:grpSp>
        <p:nvGrpSpPr>
          <p:cNvPr id="6" name="Group 6"/>
          <p:cNvGrpSpPr/>
          <p:nvPr/>
        </p:nvGrpSpPr>
        <p:grpSpPr>
          <a:xfrm rot="-482310">
            <a:off x="1222713" y="529470"/>
            <a:ext cx="3295385" cy="1002470"/>
            <a:chOff x="0" y="0"/>
            <a:chExt cx="4393847" cy="1336627"/>
          </a:xfrm>
        </p:grpSpPr>
        <p:grpSp>
          <p:nvGrpSpPr>
            <p:cNvPr id="7" name="Group 7"/>
            <p:cNvGrpSpPr/>
            <p:nvPr/>
          </p:nvGrpSpPr>
          <p:grpSpPr>
            <a:xfrm>
              <a:off x="4048113" y="990893"/>
              <a:ext cx="345734" cy="345734"/>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9" name="Group 9"/>
            <p:cNvGrpSpPr/>
            <p:nvPr/>
          </p:nvGrpSpPr>
          <p:grpSpPr>
            <a:xfrm>
              <a:off x="2235901" y="172867"/>
              <a:ext cx="345734" cy="345734"/>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1" name="Group 11"/>
            <p:cNvGrpSpPr/>
            <p:nvPr/>
          </p:nvGrpSpPr>
          <p:grpSpPr>
            <a:xfrm>
              <a:off x="2327002" y="818026"/>
              <a:ext cx="345734" cy="345734"/>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3" name="Group 13"/>
            <p:cNvGrpSpPr/>
            <p:nvPr/>
          </p:nvGrpSpPr>
          <p:grpSpPr>
            <a:xfrm>
              <a:off x="1334093" y="518601"/>
              <a:ext cx="345734" cy="345734"/>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5" name="Group 15"/>
            <p:cNvGrpSpPr/>
            <p:nvPr/>
          </p:nvGrpSpPr>
          <p:grpSpPr>
            <a:xfrm>
              <a:off x="0" y="0"/>
              <a:ext cx="345734" cy="345734"/>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sp>
        <p:nvSpPr>
          <p:cNvPr id="17" name="Freeform 17"/>
          <p:cNvSpPr/>
          <p:nvPr/>
        </p:nvSpPr>
        <p:spPr>
          <a:xfrm>
            <a:off x="12098082" y="2135605"/>
            <a:ext cx="4208269" cy="4208269"/>
          </a:xfrm>
          <a:custGeom>
            <a:avLst/>
            <a:gdLst/>
            <a:ahLst/>
            <a:cxnLst/>
            <a:rect l="l" t="t" r="r" b="b"/>
            <a:pathLst>
              <a:path w="4208269" h="4208269">
                <a:moveTo>
                  <a:pt x="0" y="0"/>
                </a:moveTo>
                <a:lnTo>
                  <a:pt x="4208269" y="0"/>
                </a:lnTo>
                <a:lnTo>
                  <a:pt x="4208269" y="4208269"/>
                </a:lnTo>
                <a:lnTo>
                  <a:pt x="0" y="42082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8" name="Freeform 18"/>
          <p:cNvSpPr/>
          <p:nvPr/>
        </p:nvSpPr>
        <p:spPr>
          <a:xfrm flipH="1">
            <a:off x="13824275" y="4382275"/>
            <a:ext cx="3923198" cy="3923198"/>
          </a:xfrm>
          <a:custGeom>
            <a:avLst/>
            <a:gdLst/>
            <a:ahLst/>
            <a:cxnLst/>
            <a:rect l="l" t="t" r="r" b="b"/>
            <a:pathLst>
              <a:path w="3923198" h="3923198">
                <a:moveTo>
                  <a:pt x="3923198" y="0"/>
                </a:moveTo>
                <a:lnTo>
                  <a:pt x="0" y="0"/>
                </a:lnTo>
                <a:lnTo>
                  <a:pt x="0" y="3923198"/>
                </a:lnTo>
                <a:lnTo>
                  <a:pt x="3923198" y="3923198"/>
                </a:lnTo>
                <a:lnTo>
                  <a:pt x="392319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19" name="Freeform 19"/>
          <p:cNvSpPr/>
          <p:nvPr/>
        </p:nvSpPr>
        <p:spPr>
          <a:xfrm>
            <a:off x="11090542" y="5652396"/>
            <a:ext cx="3320154" cy="3320154"/>
          </a:xfrm>
          <a:custGeom>
            <a:avLst/>
            <a:gdLst/>
            <a:ahLst/>
            <a:cxnLst/>
            <a:rect l="l" t="t" r="r" b="b"/>
            <a:pathLst>
              <a:path w="3320154" h="3320154">
                <a:moveTo>
                  <a:pt x="0" y="0"/>
                </a:moveTo>
                <a:lnTo>
                  <a:pt x="3320154" y="0"/>
                </a:lnTo>
                <a:lnTo>
                  <a:pt x="3320154" y="3320154"/>
                </a:lnTo>
                <a:lnTo>
                  <a:pt x="0" y="3320154"/>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lv-LV"/>
          </a:p>
        </p:txBody>
      </p:sp>
      <p:sp>
        <p:nvSpPr>
          <p:cNvPr id="20" name="TextBox 20"/>
          <p:cNvSpPr txBox="1"/>
          <p:nvPr/>
        </p:nvSpPr>
        <p:spPr>
          <a:xfrm>
            <a:off x="1323046" y="5248301"/>
            <a:ext cx="6497908" cy="865339"/>
          </a:xfrm>
          <a:prstGeom prst="rect">
            <a:avLst/>
          </a:prstGeom>
        </p:spPr>
        <p:txBody>
          <a:bodyPr lIns="0" tIns="0" rIns="0" bIns="0" rtlCol="0" anchor="t">
            <a:spAutoFit/>
          </a:bodyPr>
          <a:lstStyle/>
          <a:p>
            <a:pPr marL="716455" lvl="1" indent="-358227" algn="l">
              <a:lnSpc>
                <a:spcPts val="3318"/>
              </a:lnSpc>
              <a:buFont typeface="Arial"/>
              <a:buChar char="•"/>
            </a:pPr>
            <a:r>
              <a:rPr lang="en-US" sz="3318" spc="33">
                <a:solidFill>
                  <a:srgbClr val="727171"/>
                </a:solidFill>
                <a:latin typeface="DM Sans"/>
              </a:rPr>
              <a:t>Invite your audience to collaborate</a:t>
            </a:r>
          </a:p>
        </p:txBody>
      </p:sp>
      <p:sp>
        <p:nvSpPr>
          <p:cNvPr id="21" name="TextBox 21"/>
          <p:cNvSpPr txBox="1"/>
          <p:nvPr/>
        </p:nvSpPr>
        <p:spPr>
          <a:xfrm>
            <a:off x="1323046" y="4439425"/>
            <a:ext cx="6497908" cy="446239"/>
          </a:xfrm>
          <a:prstGeom prst="rect">
            <a:avLst/>
          </a:prstGeom>
        </p:spPr>
        <p:txBody>
          <a:bodyPr lIns="0" tIns="0" rIns="0" bIns="0" rtlCol="0" anchor="t">
            <a:spAutoFit/>
          </a:bodyPr>
          <a:lstStyle/>
          <a:p>
            <a:pPr marL="716455" lvl="1" indent="-358227" algn="l">
              <a:lnSpc>
                <a:spcPts val="3318"/>
              </a:lnSpc>
              <a:buFont typeface="Arial"/>
              <a:buChar char="•"/>
            </a:pPr>
            <a:r>
              <a:rPr lang="en-US" sz="3318" spc="33">
                <a:solidFill>
                  <a:srgbClr val="727171"/>
                </a:solidFill>
                <a:latin typeface="DM Sans"/>
              </a:rPr>
              <a:t>Network</a:t>
            </a:r>
          </a:p>
        </p:txBody>
      </p:sp>
      <p:sp>
        <p:nvSpPr>
          <p:cNvPr id="22" name="TextBox 22"/>
          <p:cNvSpPr txBox="1"/>
          <p:nvPr/>
        </p:nvSpPr>
        <p:spPr>
          <a:xfrm>
            <a:off x="4657362" y="1237024"/>
            <a:ext cx="8973275" cy="798770"/>
          </a:xfrm>
          <a:prstGeom prst="rect">
            <a:avLst/>
          </a:prstGeom>
        </p:spPr>
        <p:txBody>
          <a:bodyPr lIns="0" tIns="0" rIns="0" bIns="0" rtlCol="0" anchor="t">
            <a:spAutoFit/>
          </a:bodyPr>
          <a:lstStyle/>
          <a:p>
            <a:pPr marL="0" lvl="0" indent="0" algn="ctr">
              <a:lnSpc>
                <a:spcPts val="5961"/>
              </a:lnSpc>
              <a:spcBef>
                <a:spcPct val="0"/>
              </a:spcBef>
            </a:pPr>
            <a:r>
              <a:rPr lang="en-US" sz="6021" spc="210">
                <a:solidFill>
                  <a:srgbClr val="8CA9AD"/>
                </a:solidFill>
                <a:latin typeface="DM Sans Bold"/>
              </a:rPr>
              <a:t>Collaboration</a:t>
            </a:r>
          </a:p>
        </p:txBody>
      </p:sp>
      <p:sp>
        <p:nvSpPr>
          <p:cNvPr id="23" name="TextBox 23"/>
          <p:cNvSpPr txBox="1"/>
          <p:nvPr/>
        </p:nvSpPr>
        <p:spPr>
          <a:xfrm>
            <a:off x="1323046" y="6618465"/>
            <a:ext cx="7735591" cy="1284439"/>
          </a:xfrm>
          <a:prstGeom prst="rect">
            <a:avLst/>
          </a:prstGeom>
        </p:spPr>
        <p:txBody>
          <a:bodyPr lIns="0" tIns="0" rIns="0" bIns="0" rtlCol="0" anchor="t">
            <a:spAutoFit/>
          </a:bodyPr>
          <a:lstStyle/>
          <a:p>
            <a:pPr marL="716455" lvl="1" indent="-358227" algn="l">
              <a:lnSpc>
                <a:spcPts val="3318"/>
              </a:lnSpc>
              <a:buFont typeface="Arial"/>
              <a:buChar char="•"/>
            </a:pPr>
            <a:r>
              <a:rPr lang="en-US" sz="3318" spc="33">
                <a:solidFill>
                  <a:srgbClr val="727171"/>
                </a:solidFill>
                <a:latin typeface="DM Sans"/>
              </a:rPr>
              <a:t>Highlight the “impact to date” part of the story to show that there is evidence of change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5901312" y="4124325"/>
            <a:ext cx="7571992" cy="211455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COMMUNICATE YOUR IMPACT</a:t>
            </a:r>
          </a:p>
        </p:txBody>
      </p:sp>
      <p:sp>
        <p:nvSpPr>
          <p:cNvPr id="6" name="TextBox 6"/>
          <p:cNvSpPr txBox="1"/>
          <p:nvPr/>
        </p:nvSpPr>
        <p:spPr>
          <a:xfrm>
            <a:off x="1790700" y="1847850"/>
            <a:ext cx="1938412" cy="1003308"/>
          </a:xfrm>
          <a:prstGeom prst="rect">
            <a:avLst/>
          </a:prstGeom>
        </p:spPr>
        <p:txBody>
          <a:bodyPr lIns="0" tIns="0" rIns="0" bIns="0" rtlCol="0" anchor="t">
            <a:spAutoFit/>
          </a:bodyPr>
          <a:lstStyle/>
          <a:p>
            <a:pPr>
              <a:lnSpc>
                <a:spcPts val="7700"/>
              </a:lnSpc>
            </a:pPr>
            <a:r>
              <a:rPr lang="en-US" sz="7000">
                <a:solidFill>
                  <a:srgbClr val="FFFFFF"/>
                </a:solidFill>
                <a:latin typeface="DM Sans Bold"/>
              </a:rPr>
              <a:t>04.</a:t>
            </a:r>
          </a:p>
        </p:txBody>
      </p:sp>
      <p:sp>
        <p:nvSpPr>
          <p:cNvPr id="7" name="Freeform 7"/>
          <p:cNvSpPr/>
          <p:nvPr/>
        </p:nvSpPr>
        <p:spPr>
          <a:xfrm>
            <a:off x="13156322" y="729399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8" name="Freeform 8"/>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a:off x="13156322" y="91642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a:off x="0" y="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4" name="Freeform 4"/>
          <p:cNvSpPr/>
          <p:nvPr/>
        </p:nvSpPr>
        <p:spPr>
          <a:xfrm>
            <a:off x="0" y="6172200"/>
            <a:ext cx="4656068" cy="4114800"/>
          </a:xfrm>
          <a:custGeom>
            <a:avLst/>
            <a:gdLst/>
            <a:ahLst/>
            <a:cxnLst/>
            <a:rect l="l" t="t" r="r" b="b"/>
            <a:pathLst>
              <a:path w="4656068" h="4114800">
                <a:moveTo>
                  <a:pt x="0" y="0"/>
                </a:moveTo>
                <a:lnTo>
                  <a:pt x="4656068" y="0"/>
                </a:lnTo>
                <a:lnTo>
                  <a:pt x="4656068" y="4114800"/>
                </a:lnTo>
                <a:lnTo>
                  <a:pt x="0" y="4114800"/>
                </a:lnTo>
                <a:lnTo>
                  <a:pt x="0" y="0"/>
                </a:lnTo>
                <a:close/>
              </a:path>
            </a:pathLst>
          </a:custGeom>
          <a:blipFill>
            <a:blip r:embed="rId6"/>
            <a:stretch>
              <a:fillRect/>
            </a:stretch>
          </a:blipFill>
        </p:spPr>
        <p:txBody>
          <a:bodyPr/>
          <a:lstStyle/>
          <a:p>
            <a:endParaRPr lang="lv-LV"/>
          </a:p>
        </p:txBody>
      </p:sp>
      <p:sp>
        <p:nvSpPr>
          <p:cNvPr id="5" name="TextBox 5"/>
          <p:cNvSpPr txBox="1"/>
          <p:nvPr/>
        </p:nvSpPr>
        <p:spPr>
          <a:xfrm>
            <a:off x="3634366" y="2662233"/>
            <a:ext cx="13624934" cy="5554867"/>
          </a:xfrm>
          <a:prstGeom prst="rect">
            <a:avLst/>
          </a:prstGeom>
        </p:spPr>
        <p:txBody>
          <a:bodyPr lIns="0" tIns="0" rIns="0" bIns="0" rtlCol="0" anchor="t">
            <a:spAutoFit/>
          </a:bodyPr>
          <a:lstStyle/>
          <a:p>
            <a:pPr>
              <a:lnSpc>
                <a:spcPts val="4386"/>
              </a:lnSpc>
            </a:pPr>
            <a:r>
              <a:rPr lang="en-US" sz="3987">
                <a:solidFill>
                  <a:srgbClr val="737373"/>
                </a:solidFill>
                <a:latin typeface="DM Sans"/>
              </a:rPr>
              <a:t>How do you show the value and impact of your work to others, such as funders, policymakers, partners, or clients?</a:t>
            </a:r>
          </a:p>
          <a:p>
            <a:pPr>
              <a:lnSpc>
                <a:spcPts val="4386"/>
              </a:lnSpc>
            </a:pPr>
            <a:endParaRPr lang="en-US" sz="3987">
              <a:solidFill>
                <a:srgbClr val="737373"/>
              </a:solidFill>
              <a:latin typeface="DM Sans"/>
            </a:endParaRPr>
          </a:p>
          <a:p>
            <a:pPr>
              <a:lnSpc>
                <a:spcPts val="4386"/>
              </a:lnSpc>
            </a:pPr>
            <a:r>
              <a:rPr lang="en-US" sz="3987">
                <a:solidFill>
                  <a:srgbClr val="737373"/>
                </a:solidFill>
                <a:latin typeface="DM Sans"/>
              </a:rPr>
              <a:t>Communicating the social impact of your work is not only important for securing resources and support, but also for demonstrating your accountability, learning from your outcomes, and improving your practice.</a:t>
            </a:r>
          </a:p>
          <a:p>
            <a:pPr algn="ctr">
              <a:lnSpc>
                <a:spcPts val="4386"/>
              </a:lnSpc>
            </a:pPr>
            <a:endParaRPr lang="en-US" sz="3987">
              <a:solidFill>
                <a:srgbClr val="737373"/>
              </a:solidFill>
              <a:latin typeface="DM Sans"/>
            </a:endParaRPr>
          </a:p>
          <a:p>
            <a:pPr algn="ctr">
              <a:lnSpc>
                <a:spcPts val="4386"/>
              </a:lnSpc>
            </a:pPr>
            <a:endParaRPr lang="en-US" sz="3987">
              <a:solidFill>
                <a:srgbClr val="737373"/>
              </a:solidFill>
              <a:latin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1759210" y="7143750"/>
            <a:ext cx="5500090" cy="2114550"/>
          </a:xfrm>
          <a:prstGeom prst="rect">
            <a:avLst/>
          </a:prstGeom>
        </p:spPr>
        <p:txBody>
          <a:bodyPr lIns="0" tIns="0" rIns="0" bIns="0" rtlCol="0" anchor="t">
            <a:spAutoFit/>
          </a:bodyPr>
          <a:lstStyle/>
          <a:p>
            <a:pPr algn="r">
              <a:lnSpc>
                <a:spcPts val="8250"/>
              </a:lnSpc>
            </a:pPr>
            <a:r>
              <a:rPr lang="en-US" sz="7500">
                <a:solidFill>
                  <a:srgbClr val="8CA9AD"/>
                </a:solidFill>
                <a:latin typeface="DM Sans Bold"/>
              </a:rPr>
              <a:t>TABLE OF</a:t>
            </a:r>
          </a:p>
          <a:p>
            <a:pPr algn="r">
              <a:lnSpc>
                <a:spcPts val="8250"/>
              </a:lnSpc>
            </a:pPr>
            <a:r>
              <a:rPr lang="en-US" sz="7500">
                <a:solidFill>
                  <a:srgbClr val="8CA9AD"/>
                </a:solidFill>
                <a:latin typeface="DM Sans Bold"/>
              </a:rPr>
              <a:t>CONTENT</a:t>
            </a:r>
          </a:p>
        </p:txBody>
      </p:sp>
      <p:sp>
        <p:nvSpPr>
          <p:cNvPr id="4" name="TextBox 4"/>
          <p:cNvSpPr txBox="1"/>
          <p:nvPr/>
        </p:nvSpPr>
        <p:spPr>
          <a:xfrm>
            <a:off x="2417556" y="2081531"/>
            <a:ext cx="1938412" cy="866783"/>
          </a:xfrm>
          <a:prstGeom prst="rect">
            <a:avLst/>
          </a:prstGeom>
        </p:spPr>
        <p:txBody>
          <a:bodyPr lIns="0" tIns="0" rIns="0" bIns="0" rtlCol="0" anchor="t">
            <a:spAutoFit/>
          </a:bodyPr>
          <a:lstStyle/>
          <a:p>
            <a:pPr>
              <a:lnSpc>
                <a:spcPts val="6600"/>
              </a:lnSpc>
            </a:pPr>
            <a:r>
              <a:rPr lang="en-US" sz="6000">
                <a:solidFill>
                  <a:srgbClr val="8CA9AD"/>
                </a:solidFill>
                <a:latin typeface="DM Sans Bold"/>
              </a:rPr>
              <a:t>01.</a:t>
            </a:r>
          </a:p>
        </p:txBody>
      </p:sp>
      <p:sp>
        <p:nvSpPr>
          <p:cNvPr id="5" name="TextBox 5"/>
          <p:cNvSpPr txBox="1"/>
          <p:nvPr/>
        </p:nvSpPr>
        <p:spPr>
          <a:xfrm>
            <a:off x="2417556" y="3338403"/>
            <a:ext cx="1938412" cy="866783"/>
          </a:xfrm>
          <a:prstGeom prst="rect">
            <a:avLst/>
          </a:prstGeom>
        </p:spPr>
        <p:txBody>
          <a:bodyPr lIns="0" tIns="0" rIns="0" bIns="0" rtlCol="0" anchor="t">
            <a:spAutoFit/>
          </a:bodyPr>
          <a:lstStyle/>
          <a:p>
            <a:pPr>
              <a:lnSpc>
                <a:spcPts val="6600"/>
              </a:lnSpc>
            </a:pPr>
            <a:r>
              <a:rPr lang="en-US" sz="6000">
                <a:solidFill>
                  <a:srgbClr val="8CA9AD"/>
                </a:solidFill>
                <a:latin typeface="DM Sans Bold"/>
              </a:rPr>
              <a:t>02.</a:t>
            </a:r>
          </a:p>
        </p:txBody>
      </p:sp>
      <p:sp>
        <p:nvSpPr>
          <p:cNvPr id="6" name="TextBox 6"/>
          <p:cNvSpPr txBox="1"/>
          <p:nvPr/>
        </p:nvSpPr>
        <p:spPr>
          <a:xfrm>
            <a:off x="4355969" y="2227147"/>
            <a:ext cx="7617535" cy="501656"/>
          </a:xfrm>
          <a:prstGeom prst="rect">
            <a:avLst/>
          </a:prstGeom>
        </p:spPr>
        <p:txBody>
          <a:bodyPr lIns="0" tIns="0" rIns="0" bIns="0" rtlCol="0" anchor="t">
            <a:spAutoFit/>
          </a:bodyPr>
          <a:lstStyle/>
          <a:p>
            <a:pPr>
              <a:lnSpc>
                <a:spcPts val="3850"/>
              </a:lnSpc>
            </a:pPr>
            <a:r>
              <a:rPr lang="en-US" sz="3500">
                <a:solidFill>
                  <a:srgbClr val="737373"/>
                </a:solidFill>
                <a:latin typeface="DM Sans Bold"/>
              </a:rPr>
              <a:t>THE POWER OF COMMUNICATION</a:t>
            </a:r>
          </a:p>
        </p:txBody>
      </p:sp>
      <p:sp>
        <p:nvSpPr>
          <p:cNvPr id="7" name="TextBox 7"/>
          <p:cNvSpPr txBox="1"/>
          <p:nvPr/>
        </p:nvSpPr>
        <p:spPr>
          <a:xfrm>
            <a:off x="4355969" y="3319353"/>
            <a:ext cx="6726444" cy="987431"/>
          </a:xfrm>
          <a:prstGeom prst="rect">
            <a:avLst/>
          </a:prstGeom>
        </p:spPr>
        <p:txBody>
          <a:bodyPr lIns="0" tIns="0" rIns="0" bIns="0" rtlCol="0" anchor="t">
            <a:spAutoFit/>
          </a:bodyPr>
          <a:lstStyle/>
          <a:p>
            <a:pPr>
              <a:lnSpc>
                <a:spcPts val="3850"/>
              </a:lnSpc>
            </a:pPr>
            <a:r>
              <a:rPr lang="en-US" sz="3500">
                <a:solidFill>
                  <a:srgbClr val="737373"/>
                </a:solidFill>
                <a:latin typeface="DM Sans Bold"/>
              </a:rPr>
              <a:t>INTERNAL AND EXTERNAL COMMUNICATION</a:t>
            </a:r>
          </a:p>
        </p:txBody>
      </p:sp>
      <p:sp>
        <p:nvSpPr>
          <p:cNvPr id="8" name="TextBox 8"/>
          <p:cNvSpPr txBox="1"/>
          <p:nvPr/>
        </p:nvSpPr>
        <p:spPr>
          <a:xfrm>
            <a:off x="2417556" y="4887809"/>
            <a:ext cx="1938412" cy="866783"/>
          </a:xfrm>
          <a:prstGeom prst="rect">
            <a:avLst/>
          </a:prstGeom>
        </p:spPr>
        <p:txBody>
          <a:bodyPr lIns="0" tIns="0" rIns="0" bIns="0" rtlCol="0" anchor="t">
            <a:spAutoFit/>
          </a:bodyPr>
          <a:lstStyle/>
          <a:p>
            <a:pPr>
              <a:lnSpc>
                <a:spcPts val="6600"/>
              </a:lnSpc>
            </a:pPr>
            <a:r>
              <a:rPr lang="en-US" sz="6000">
                <a:solidFill>
                  <a:srgbClr val="8CA9AD"/>
                </a:solidFill>
                <a:latin typeface="DM Sans Bold"/>
              </a:rPr>
              <a:t>03.</a:t>
            </a:r>
          </a:p>
        </p:txBody>
      </p:sp>
      <p:sp>
        <p:nvSpPr>
          <p:cNvPr id="9" name="TextBox 9"/>
          <p:cNvSpPr txBox="1"/>
          <p:nvPr/>
        </p:nvSpPr>
        <p:spPr>
          <a:xfrm>
            <a:off x="4355969" y="4868759"/>
            <a:ext cx="6726444" cy="987431"/>
          </a:xfrm>
          <a:prstGeom prst="rect">
            <a:avLst/>
          </a:prstGeom>
        </p:spPr>
        <p:txBody>
          <a:bodyPr lIns="0" tIns="0" rIns="0" bIns="0" rtlCol="0" anchor="t">
            <a:spAutoFit/>
          </a:bodyPr>
          <a:lstStyle/>
          <a:p>
            <a:pPr>
              <a:lnSpc>
                <a:spcPts val="3850"/>
              </a:lnSpc>
            </a:pPr>
            <a:r>
              <a:rPr lang="en-US" sz="3500">
                <a:solidFill>
                  <a:srgbClr val="737373"/>
                </a:solidFill>
                <a:latin typeface="DM Sans Bold"/>
              </a:rPr>
              <a:t>ROADMAP TO EFFECTIVE COMMUNICATION</a:t>
            </a:r>
          </a:p>
        </p:txBody>
      </p:sp>
      <p:sp>
        <p:nvSpPr>
          <p:cNvPr id="10" name="Freeform 10"/>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1" name="TextBox 11"/>
          <p:cNvSpPr txBox="1"/>
          <p:nvPr/>
        </p:nvSpPr>
        <p:spPr>
          <a:xfrm>
            <a:off x="4355969" y="6522940"/>
            <a:ext cx="6726444" cy="501656"/>
          </a:xfrm>
          <a:prstGeom prst="rect">
            <a:avLst/>
          </a:prstGeom>
        </p:spPr>
        <p:txBody>
          <a:bodyPr lIns="0" tIns="0" rIns="0" bIns="0" rtlCol="0" anchor="t">
            <a:spAutoFit/>
          </a:bodyPr>
          <a:lstStyle/>
          <a:p>
            <a:pPr>
              <a:lnSpc>
                <a:spcPts val="3850"/>
              </a:lnSpc>
            </a:pPr>
            <a:r>
              <a:rPr lang="en-US" sz="3500">
                <a:solidFill>
                  <a:srgbClr val="737373"/>
                </a:solidFill>
                <a:latin typeface="DM Sans Bold"/>
              </a:rPr>
              <a:t>COMMUNICATE YOUR IMPACT</a:t>
            </a:r>
          </a:p>
        </p:txBody>
      </p:sp>
      <p:sp>
        <p:nvSpPr>
          <p:cNvPr id="12" name="TextBox 12"/>
          <p:cNvSpPr txBox="1"/>
          <p:nvPr/>
        </p:nvSpPr>
        <p:spPr>
          <a:xfrm>
            <a:off x="2417556" y="6349901"/>
            <a:ext cx="1938412" cy="866783"/>
          </a:xfrm>
          <a:prstGeom prst="rect">
            <a:avLst/>
          </a:prstGeom>
        </p:spPr>
        <p:txBody>
          <a:bodyPr lIns="0" tIns="0" rIns="0" bIns="0" rtlCol="0" anchor="t">
            <a:spAutoFit/>
          </a:bodyPr>
          <a:lstStyle/>
          <a:p>
            <a:pPr>
              <a:lnSpc>
                <a:spcPts val="6600"/>
              </a:lnSpc>
            </a:pPr>
            <a:r>
              <a:rPr lang="en-US" sz="6000">
                <a:solidFill>
                  <a:srgbClr val="8CA9AD"/>
                </a:solidFill>
                <a:latin typeface="DM Sans Bold"/>
              </a:rPr>
              <a:t>04.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4185022" y="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a:off x="8980516" y="3516183"/>
            <a:ext cx="9606879" cy="6870881"/>
          </a:xfrm>
          <a:custGeom>
            <a:avLst/>
            <a:gdLst/>
            <a:ahLst/>
            <a:cxnLst/>
            <a:rect l="l" t="t" r="r" b="b"/>
            <a:pathLst>
              <a:path w="9606879" h="6870881">
                <a:moveTo>
                  <a:pt x="0" y="0"/>
                </a:moveTo>
                <a:lnTo>
                  <a:pt x="9606879" y="0"/>
                </a:lnTo>
                <a:lnTo>
                  <a:pt x="9606879" y="6870881"/>
                </a:lnTo>
                <a:lnTo>
                  <a:pt x="0" y="6870881"/>
                </a:lnTo>
                <a:lnTo>
                  <a:pt x="0" y="0"/>
                </a:lnTo>
                <a:close/>
              </a:path>
            </a:pathLst>
          </a:custGeom>
          <a:blipFill>
            <a:blip r:embed="rId4"/>
            <a:stretch>
              <a:fillRect l="-3673" r="-3673"/>
            </a:stretch>
          </a:blipFill>
        </p:spPr>
        <p:txBody>
          <a:bodyPr/>
          <a:lstStyle/>
          <a:p>
            <a:endParaRPr lang="lv-LV"/>
          </a:p>
        </p:txBody>
      </p:sp>
      <p:sp>
        <p:nvSpPr>
          <p:cNvPr id="4" name="TextBox 4"/>
          <p:cNvSpPr txBox="1"/>
          <p:nvPr/>
        </p:nvSpPr>
        <p:spPr>
          <a:xfrm>
            <a:off x="1656452" y="624146"/>
            <a:ext cx="10570344" cy="1529528"/>
          </a:xfrm>
          <a:prstGeom prst="rect">
            <a:avLst/>
          </a:prstGeom>
        </p:spPr>
        <p:txBody>
          <a:bodyPr lIns="0" tIns="0" rIns="0" bIns="0" rtlCol="0" anchor="t">
            <a:spAutoFit/>
          </a:bodyPr>
          <a:lstStyle/>
          <a:p>
            <a:pPr marL="0" lvl="0" indent="0" algn="l">
              <a:lnSpc>
                <a:spcPts val="5862"/>
              </a:lnSpc>
              <a:spcBef>
                <a:spcPct val="0"/>
              </a:spcBef>
            </a:pPr>
            <a:r>
              <a:rPr lang="en-US" sz="5921" spc="207">
                <a:solidFill>
                  <a:srgbClr val="8CA9AD"/>
                </a:solidFill>
                <a:latin typeface="DM Sans Bold"/>
              </a:rPr>
              <a:t>Benefits of communicating your social impact</a:t>
            </a:r>
          </a:p>
        </p:txBody>
      </p:sp>
      <p:sp>
        <p:nvSpPr>
          <p:cNvPr id="5" name="TextBox 5"/>
          <p:cNvSpPr txBox="1"/>
          <p:nvPr/>
        </p:nvSpPr>
        <p:spPr>
          <a:xfrm>
            <a:off x="1903977" y="8831714"/>
            <a:ext cx="6511929" cy="426586"/>
          </a:xfrm>
          <a:prstGeom prst="rect">
            <a:avLst/>
          </a:prstGeom>
        </p:spPr>
        <p:txBody>
          <a:bodyPr lIns="0" tIns="0" rIns="0" bIns="0" rtlCol="0" anchor="t">
            <a:spAutoFit/>
          </a:bodyPr>
          <a:lstStyle/>
          <a:p>
            <a:pPr marL="559009" lvl="1" indent="-279504">
              <a:lnSpc>
                <a:spcPts val="3573"/>
              </a:lnSpc>
              <a:buFont typeface="Arial"/>
              <a:buChar char="•"/>
            </a:pPr>
            <a:r>
              <a:rPr lang="en-US" sz="2589" spc="253">
                <a:solidFill>
                  <a:srgbClr val="727171"/>
                </a:solidFill>
                <a:latin typeface="DM Sans"/>
              </a:rPr>
              <a:t>Increased customer satisfaction</a:t>
            </a:r>
          </a:p>
        </p:txBody>
      </p:sp>
      <p:sp>
        <p:nvSpPr>
          <p:cNvPr id="6" name="TextBox 6"/>
          <p:cNvSpPr txBox="1"/>
          <p:nvPr/>
        </p:nvSpPr>
        <p:spPr>
          <a:xfrm>
            <a:off x="1903977" y="6364928"/>
            <a:ext cx="6744972" cy="426586"/>
          </a:xfrm>
          <a:prstGeom prst="rect">
            <a:avLst/>
          </a:prstGeom>
        </p:spPr>
        <p:txBody>
          <a:bodyPr lIns="0" tIns="0" rIns="0" bIns="0" rtlCol="0" anchor="t">
            <a:spAutoFit/>
          </a:bodyPr>
          <a:lstStyle/>
          <a:p>
            <a:pPr marL="559009" lvl="1" indent="-279504">
              <a:lnSpc>
                <a:spcPts val="3573"/>
              </a:lnSpc>
              <a:buFont typeface="Arial"/>
              <a:buChar char="•"/>
            </a:pPr>
            <a:r>
              <a:rPr lang="en-US" sz="2589" spc="253">
                <a:solidFill>
                  <a:srgbClr val="727171"/>
                </a:solidFill>
                <a:latin typeface="DM Sans"/>
              </a:rPr>
              <a:t>Encanced brand reputation</a:t>
            </a:r>
          </a:p>
        </p:txBody>
      </p:sp>
      <p:sp>
        <p:nvSpPr>
          <p:cNvPr id="7" name="TextBox 7"/>
          <p:cNvSpPr txBox="1"/>
          <p:nvPr/>
        </p:nvSpPr>
        <p:spPr>
          <a:xfrm>
            <a:off x="1903977" y="7210012"/>
            <a:ext cx="5779023" cy="426586"/>
          </a:xfrm>
          <a:prstGeom prst="rect">
            <a:avLst/>
          </a:prstGeom>
        </p:spPr>
        <p:txBody>
          <a:bodyPr lIns="0" tIns="0" rIns="0" bIns="0" rtlCol="0" anchor="t">
            <a:spAutoFit/>
          </a:bodyPr>
          <a:lstStyle/>
          <a:p>
            <a:pPr marL="559009" lvl="1" indent="-279504">
              <a:lnSpc>
                <a:spcPts val="3573"/>
              </a:lnSpc>
              <a:buFont typeface="Arial"/>
              <a:buChar char="•"/>
            </a:pPr>
            <a:r>
              <a:rPr lang="en-US" sz="2589" spc="253">
                <a:solidFill>
                  <a:srgbClr val="727171"/>
                </a:solidFill>
                <a:latin typeface="DM Sans"/>
              </a:rPr>
              <a:t>Competitive advantage</a:t>
            </a:r>
          </a:p>
        </p:txBody>
      </p:sp>
      <p:sp>
        <p:nvSpPr>
          <p:cNvPr id="8" name="TextBox 8"/>
          <p:cNvSpPr txBox="1"/>
          <p:nvPr/>
        </p:nvSpPr>
        <p:spPr>
          <a:xfrm>
            <a:off x="1903977" y="8055698"/>
            <a:ext cx="6744972" cy="426586"/>
          </a:xfrm>
          <a:prstGeom prst="rect">
            <a:avLst/>
          </a:prstGeom>
        </p:spPr>
        <p:txBody>
          <a:bodyPr lIns="0" tIns="0" rIns="0" bIns="0" rtlCol="0" anchor="t">
            <a:spAutoFit/>
          </a:bodyPr>
          <a:lstStyle/>
          <a:p>
            <a:pPr marL="559009" lvl="1" indent="-279504">
              <a:lnSpc>
                <a:spcPts val="3573"/>
              </a:lnSpc>
              <a:buFont typeface="Arial"/>
              <a:buChar char="•"/>
            </a:pPr>
            <a:r>
              <a:rPr lang="en-US" sz="2589" spc="253">
                <a:solidFill>
                  <a:srgbClr val="727171"/>
                </a:solidFill>
                <a:latin typeface="DM Sans"/>
              </a:rPr>
              <a:t>Increased employee engagement</a:t>
            </a:r>
          </a:p>
        </p:txBody>
      </p:sp>
      <p:sp>
        <p:nvSpPr>
          <p:cNvPr id="9" name="TextBox 9"/>
          <p:cNvSpPr txBox="1"/>
          <p:nvPr/>
        </p:nvSpPr>
        <p:spPr>
          <a:xfrm>
            <a:off x="1574892" y="2801374"/>
            <a:ext cx="7170098" cy="2738121"/>
          </a:xfrm>
          <a:prstGeom prst="rect">
            <a:avLst/>
          </a:prstGeom>
        </p:spPr>
        <p:txBody>
          <a:bodyPr lIns="0" tIns="0" rIns="0" bIns="0" rtlCol="0" anchor="t">
            <a:spAutoFit/>
          </a:bodyPr>
          <a:lstStyle/>
          <a:p>
            <a:pPr>
              <a:lnSpc>
                <a:spcPts val="4339"/>
              </a:lnSpc>
            </a:pPr>
            <a:r>
              <a:rPr lang="en-US" sz="3099">
                <a:solidFill>
                  <a:srgbClr val="727171"/>
                </a:solidFill>
                <a:latin typeface="DM Sans"/>
              </a:rPr>
              <a:t>When your business communicates the tangible benefits of its social impact, it can generate positive public perception.</a:t>
            </a:r>
          </a:p>
          <a:p>
            <a:pPr>
              <a:lnSpc>
                <a:spcPts val="4619"/>
              </a:lnSpc>
            </a:pPr>
            <a:endParaRPr lang="en-US" sz="3099">
              <a:solidFill>
                <a:srgbClr val="727171"/>
              </a:solidFill>
              <a:latin typeface="DM Sans"/>
            </a:endParaRPr>
          </a:p>
        </p:txBody>
      </p:sp>
      <p:sp>
        <p:nvSpPr>
          <p:cNvPr id="10" name="TextBox 10"/>
          <p:cNvSpPr txBox="1"/>
          <p:nvPr/>
        </p:nvSpPr>
        <p:spPr>
          <a:xfrm>
            <a:off x="1903977" y="5501395"/>
            <a:ext cx="5779023" cy="426586"/>
          </a:xfrm>
          <a:prstGeom prst="rect">
            <a:avLst/>
          </a:prstGeom>
        </p:spPr>
        <p:txBody>
          <a:bodyPr lIns="0" tIns="0" rIns="0" bIns="0" rtlCol="0" anchor="t">
            <a:spAutoFit/>
          </a:bodyPr>
          <a:lstStyle/>
          <a:p>
            <a:pPr marL="559009" lvl="1" indent="-279504">
              <a:lnSpc>
                <a:spcPts val="3573"/>
              </a:lnSpc>
              <a:buFont typeface="Arial"/>
              <a:buChar char="•"/>
            </a:pPr>
            <a:r>
              <a:rPr lang="en-US" sz="2589" spc="253">
                <a:solidFill>
                  <a:srgbClr val="727171"/>
                </a:solidFill>
                <a:latin typeface="DM Sans"/>
              </a:rPr>
              <a:t>More visibility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0628" y="4289443"/>
            <a:ext cx="4934233" cy="5107923"/>
            <a:chOff x="0" y="0"/>
            <a:chExt cx="6578977" cy="6810564"/>
          </a:xfrm>
        </p:grpSpPr>
        <p:sp>
          <p:nvSpPr>
            <p:cNvPr id="3" name="TextBox 3"/>
            <p:cNvSpPr txBox="1"/>
            <p:nvPr/>
          </p:nvSpPr>
          <p:spPr>
            <a:xfrm>
              <a:off x="0" y="1881059"/>
              <a:ext cx="6578977" cy="4929505"/>
            </a:xfrm>
            <a:prstGeom prst="rect">
              <a:avLst/>
            </a:prstGeom>
          </p:spPr>
          <p:txBody>
            <a:bodyPr lIns="0" tIns="0" rIns="0" bIns="0" rtlCol="0" anchor="t">
              <a:spAutoFit/>
            </a:bodyPr>
            <a:lstStyle/>
            <a:p>
              <a:pPr>
                <a:lnSpc>
                  <a:spcPts val="2940"/>
                </a:lnSpc>
              </a:pPr>
              <a:r>
                <a:rPr lang="en-US" sz="2100">
                  <a:solidFill>
                    <a:srgbClr val="737373"/>
                  </a:solidFill>
                  <a:latin typeface="DM Sans"/>
                </a:rPr>
                <a:t>To make your impact communication more effective, you need to tailor it to your audience. Tailoring your impact communication means adapting your content, style, and tone to suit the needs, interests, and expectations of your audience (families, parents, professionals, GenZ)</a:t>
              </a:r>
            </a:p>
            <a:p>
              <a:pPr>
                <a:lnSpc>
                  <a:spcPts val="2940"/>
                </a:lnSpc>
              </a:pPr>
              <a:endParaRPr lang="en-US" sz="2100">
                <a:solidFill>
                  <a:srgbClr val="737373"/>
                </a:solidFill>
                <a:latin typeface="DM Sans"/>
              </a:endParaRPr>
            </a:p>
            <a:p>
              <a:pPr>
                <a:lnSpc>
                  <a:spcPts val="2940"/>
                </a:lnSpc>
              </a:pPr>
              <a:endParaRPr lang="en-US" sz="2100">
                <a:solidFill>
                  <a:srgbClr val="737373"/>
                </a:solidFill>
                <a:latin typeface="DM Sans"/>
              </a:endParaRPr>
            </a:p>
          </p:txBody>
        </p:sp>
        <p:sp>
          <p:nvSpPr>
            <p:cNvPr id="4" name="TextBox 4"/>
            <p:cNvSpPr txBox="1"/>
            <p:nvPr/>
          </p:nvSpPr>
          <p:spPr>
            <a:xfrm>
              <a:off x="0" y="-123825"/>
              <a:ext cx="6578977" cy="1343003"/>
            </a:xfrm>
            <a:prstGeom prst="rect">
              <a:avLst/>
            </a:prstGeom>
          </p:spPr>
          <p:txBody>
            <a:bodyPr lIns="0" tIns="0" rIns="0" bIns="0" rtlCol="0" anchor="t">
              <a:spAutoFit/>
            </a:bodyPr>
            <a:lstStyle/>
            <a:p>
              <a:pPr algn="just">
                <a:lnSpc>
                  <a:spcPts val="8400"/>
                </a:lnSpc>
              </a:pPr>
              <a:endParaRPr/>
            </a:p>
          </p:txBody>
        </p:sp>
      </p:grpSp>
      <p:sp>
        <p:nvSpPr>
          <p:cNvPr id="5" name="TextBox 5"/>
          <p:cNvSpPr txBox="1"/>
          <p:nvPr/>
        </p:nvSpPr>
        <p:spPr>
          <a:xfrm>
            <a:off x="1231111" y="1170349"/>
            <a:ext cx="7912889" cy="1725297"/>
          </a:xfrm>
          <a:prstGeom prst="rect">
            <a:avLst/>
          </a:prstGeom>
        </p:spPr>
        <p:txBody>
          <a:bodyPr lIns="0" tIns="0" rIns="0" bIns="0" rtlCol="0" anchor="t">
            <a:spAutoFit/>
          </a:bodyPr>
          <a:lstStyle/>
          <a:p>
            <a:pPr>
              <a:lnSpc>
                <a:spcPts val="6710"/>
              </a:lnSpc>
            </a:pPr>
            <a:r>
              <a:rPr lang="en-US" sz="6100" spc="-305">
                <a:solidFill>
                  <a:srgbClr val="EED2A2"/>
                </a:solidFill>
                <a:latin typeface="DM Sans Bold"/>
              </a:rPr>
              <a:t>More effective impact communication</a:t>
            </a:r>
          </a:p>
        </p:txBody>
      </p:sp>
      <p:grpSp>
        <p:nvGrpSpPr>
          <p:cNvPr id="6" name="Group 6"/>
          <p:cNvGrpSpPr/>
          <p:nvPr/>
        </p:nvGrpSpPr>
        <p:grpSpPr>
          <a:xfrm>
            <a:off x="7033859" y="4788536"/>
            <a:ext cx="4934233" cy="4237355"/>
            <a:chOff x="0" y="0"/>
            <a:chExt cx="6578977" cy="5649806"/>
          </a:xfrm>
        </p:grpSpPr>
        <p:sp>
          <p:nvSpPr>
            <p:cNvPr id="7" name="TextBox 7"/>
            <p:cNvSpPr txBox="1"/>
            <p:nvPr/>
          </p:nvSpPr>
          <p:spPr>
            <a:xfrm>
              <a:off x="0" y="-66675"/>
              <a:ext cx="6578977" cy="707601"/>
            </a:xfrm>
            <a:prstGeom prst="rect">
              <a:avLst/>
            </a:prstGeom>
          </p:spPr>
          <p:txBody>
            <a:bodyPr lIns="0" tIns="0" rIns="0" bIns="0" rtlCol="0" anchor="t">
              <a:spAutoFit/>
            </a:bodyPr>
            <a:lstStyle/>
            <a:p>
              <a:pPr>
                <a:lnSpc>
                  <a:spcPts val="4480"/>
                </a:lnSpc>
              </a:pPr>
              <a:r>
                <a:rPr lang="en-US" sz="3200" spc="-64">
                  <a:solidFill>
                    <a:srgbClr val="8CA9AD"/>
                  </a:solidFill>
                  <a:latin typeface="DM Sans Bold"/>
                </a:rPr>
                <a:t>Know your audience</a:t>
              </a:r>
            </a:p>
          </p:txBody>
        </p:sp>
        <p:sp>
          <p:nvSpPr>
            <p:cNvPr id="8" name="TextBox 8"/>
            <p:cNvSpPr txBox="1"/>
            <p:nvPr/>
          </p:nvSpPr>
          <p:spPr>
            <a:xfrm>
              <a:off x="0" y="720301"/>
              <a:ext cx="6578977" cy="4929505"/>
            </a:xfrm>
            <a:prstGeom prst="rect">
              <a:avLst/>
            </a:prstGeom>
          </p:spPr>
          <p:txBody>
            <a:bodyPr lIns="0" tIns="0" rIns="0" bIns="0" rtlCol="0" anchor="t">
              <a:spAutoFit/>
            </a:bodyPr>
            <a:lstStyle/>
            <a:p>
              <a:pPr>
                <a:lnSpc>
                  <a:spcPts val="2940"/>
                </a:lnSpc>
              </a:pPr>
              <a:endParaRPr/>
            </a:p>
            <a:p>
              <a:pPr>
                <a:lnSpc>
                  <a:spcPts val="2940"/>
                </a:lnSpc>
              </a:pPr>
              <a:r>
                <a:rPr lang="en-US" sz="2100">
                  <a:solidFill>
                    <a:srgbClr val="737373"/>
                  </a:solidFill>
                  <a:latin typeface="DM Sans"/>
                </a:rPr>
                <a:t>Consider who your audience is, what they want to know, how they prefer to receive information, and what you want them to do. </a:t>
              </a:r>
            </a:p>
            <a:p>
              <a:pPr>
                <a:lnSpc>
                  <a:spcPts val="2940"/>
                </a:lnSpc>
              </a:pPr>
              <a:r>
                <a:rPr lang="en-US" sz="2100">
                  <a:solidFill>
                    <a:srgbClr val="737373"/>
                  </a:solidFill>
                  <a:latin typeface="DM Sans"/>
                </a:rPr>
                <a:t>Use clear, simple, and respectful language, and avoid jargon, acronyms, or technical terms. </a:t>
              </a:r>
            </a:p>
            <a:p>
              <a:pPr>
                <a:lnSpc>
                  <a:spcPts val="2940"/>
                </a:lnSpc>
              </a:pPr>
              <a:endParaRPr lang="en-US" sz="2100">
                <a:solidFill>
                  <a:srgbClr val="737373"/>
                </a:solidFill>
                <a:latin typeface="DM Sans"/>
              </a:endParaRPr>
            </a:p>
            <a:p>
              <a:pPr>
                <a:lnSpc>
                  <a:spcPts val="2940"/>
                </a:lnSpc>
              </a:pPr>
              <a:endParaRPr lang="en-US" sz="2100">
                <a:solidFill>
                  <a:srgbClr val="737373"/>
                </a:solidFill>
                <a:latin typeface="DM Sans"/>
              </a:endParaRPr>
            </a:p>
          </p:txBody>
        </p:sp>
      </p:grpSp>
      <p:grpSp>
        <p:nvGrpSpPr>
          <p:cNvPr id="9" name="Group 9"/>
          <p:cNvGrpSpPr/>
          <p:nvPr/>
        </p:nvGrpSpPr>
        <p:grpSpPr>
          <a:xfrm>
            <a:off x="12325491" y="4788536"/>
            <a:ext cx="4934233" cy="4608830"/>
            <a:chOff x="0" y="0"/>
            <a:chExt cx="6578977" cy="6145106"/>
          </a:xfrm>
        </p:grpSpPr>
        <p:sp>
          <p:nvSpPr>
            <p:cNvPr id="10" name="TextBox 10"/>
            <p:cNvSpPr txBox="1"/>
            <p:nvPr/>
          </p:nvSpPr>
          <p:spPr>
            <a:xfrm>
              <a:off x="0" y="-66675"/>
              <a:ext cx="6578977" cy="707601"/>
            </a:xfrm>
            <a:prstGeom prst="rect">
              <a:avLst/>
            </a:prstGeom>
          </p:spPr>
          <p:txBody>
            <a:bodyPr lIns="0" tIns="0" rIns="0" bIns="0" rtlCol="0" anchor="t">
              <a:spAutoFit/>
            </a:bodyPr>
            <a:lstStyle/>
            <a:p>
              <a:pPr>
                <a:lnSpc>
                  <a:spcPts val="4480"/>
                </a:lnSpc>
              </a:pPr>
              <a:r>
                <a:rPr lang="en-US" sz="3200" spc="-64">
                  <a:solidFill>
                    <a:srgbClr val="8CA9AD"/>
                  </a:solidFill>
                  <a:latin typeface="DM Sans Bold"/>
                </a:rPr>
                <a:t>Test and improve</a:t>
              </a:r>
            </a:p>
          </p:txBody>
        </p:sp>
        <p:sp>
          <p:nvSpPr>
            <p:cNvPr id="11" name="TextBox 11"/>
            <p:cNvSpPr txBox="1"/>
            <p:nvPr/>
          </p:nvSpPr>
          <p:spPr>
            <a:xfrm>
              <a:off x="0" y="720301"/>
              <a:ext cx="6578977" cy="5424805"/>
            </a:xfrm>
            <a:prstGeom prst="rect">
              <a:avLst/>
            </a:prstGeom>
          </p:spPr>
          <p:txBody>
            <a:bodyPr lIns="0" tIns="0" rIns="0" bIns="0" rtlCol="0" anchor="t">
              <a:spAutoFit/>
            </a:bodyPr>
            <a:lstStyle/>
            <a:p>
              <a:pPr>
                <a:lnSpc>
                  <a:spcPts val="2940"/>
                </a:lnSpc>
              </a:pPr>
              <a:endParaRPr/>
            </a:p>
            <a:p>
              <a:pPr>
                <a:lnSpc>
                  <a:spcPts val="2940"/>
                </a:lnSpc>
              </a:pPr>
              <a:r>
                <a:rPr lang="en-US" sz="2100">
                  <a:solidFill>
                    <a:srgbClr val="737373"/>
                  </a:solidFill>
                  <a:latin typeface="DM Sans"/>
                </a:rPr>
                <a:t>Testing and improving your impact communication means evaluating the effectiveness and quality of your communication and making changes based on feedback and results. Seek feedback from your audience, your stakeholders, your peers, or your mentors.</a:t>
              </a:r>
            </a:p>
            <a:p>
              <a:pPr>
                <a:lnSpc>
                  <a:spcPts val="2940"/>
                </a:lnSpc>
              </a:pPr>
              <a:endParaRPr lang="en-US" sz="2100">
                <a:solidFill>
                  <a:srgbClr val="737373"/>
                </a:solidFill>
                <a:latin typeface="DM Sans"/>
              </a:endParaRPr>
            </a:p>
            <a:p>
              <a:pPr>
                <a:lnSpc>
                  <a:spcPts val="2940"/>
                </a:lnSpc>
              </a:pPr>
              <a:endParaRPr lang="en-US" sz="2100">
                <a:solidFill>
                  <a:srgbClr val="737373"/>
                </a:solidFill>
                <a:latin typeface="DM Sans"/>
              </a:endParaRPr>
            </a:p>
          </p:txBody>
        </p:sp>
      </p:grpSp>
      <p:sp>
        <p:nvSpPr>
          <p:cNvPr id="12" name="Freeform 12"/>
          <p:cNvSpPr/>
          <p:nvPr/>
        </p:nvSpPr>
        <p:spPr>
          <a:xfrm>
            <a:off x="14185022" y="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13" name="TextBox 13"/>
          <p:cNvSpPr txBox="1"/>
          <p:nvPr/>
        </p:nvSpPr>
        <p:spPr>
          <a:xfrm>
            <a:off x="1338648" y="4200526"/>
            <a:ext cx="4934233" cy="1109345"/>
          </a:xfrm>
          <a:prstGeom prst="rect">
            <a:avLst/>
          </a:prstGeom>
        </p:spPr>
        <p:txBody>
          <a:bodyPr lIns="0" tIns="0" rIns="0" bIns="0" rtlCol="0" anchor="t">
            <a:spAutoFit/>
          </a:bodyPr>
          <a:lstStyle/>
          <a:p>
            <a:pPr>
              <a:lnSpc>
                <a:spcPts val="4480"/>
              </a:lnSpc>
            </a:pPr>
            <a:r>
              <a:rPr lang="en-US" sz="3200" spc="-64">
                <a:solidFill>
                  <a:srgbClr val="8CA9AD"/>
                </a:solidFill>
                <a:latin typeface="DM Sans Bold"/>
              </a:rPr>
              <a:t>Tailor your communication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rot="887923">
            <a:off x="14002015" y="-7171154"/>
            <a:ext cx="13977230" cy="14342307"/>
          </a:xfrm>
          <a:custGeom>
            <a:avLst/>
            <a:gdLst/>
            <a:ahLst/>
            <a:cxnLst/>
            <a:rect l="l" t="t" r="r" b="b"/>
            <a:pathLst>
              <a:path w="13977230" h="14342307">
                <a:moveTo>
                  <a:pt x="0" y="0"/>
                </a:moveTo>
                <a:lnTo>
                  <a:pt x="13977230" y="0"/>
                </a:lnTo>
                <a:lnTo>
                  <a:pt x="13977230" y="14342308"/>
                </a:lnTo>
                <a:lnTo>
                  <a:pt x="0" y="143423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4" name="Freeform 4"/>
          <p:cNvSpPr/>
          <p:nvPr/>
        </p:nvSpPr>
        <p:spPr>
          <a:xfrm>
            <a:off x="11328639" y="25294"/>
            <a:ext cx="6959361" cy="10261706"/>
          </a:xfrm>
          <a:custGeom>
            <a:avLst/>
            <a:gdLst/>
            <a:ahLst/>
            <a:cxnLst/>
            <a:rect l="l" t="t" r="r" b="b"/>
            <a:pathLst>
              <a:path w="6959361" h="10261706">
                <a:moveTo>
                  <a:pt x="0" y="0"/>
                </a:moveTo>
                <a:lnTo>
                  <a:pt x="6959361" y="0"/>
                </a:lnTo>
                <a:lnTo>
                  <a:pt x="6959361" y="10261706"/>
                </a:lnTo>
                <a:lnTo>
                  <a:pt x="0" y="10261706"/>
                </a:lnTo>
                <a:lnTo>
                  <a:pt x="0" y="0"/>
                </a:lnTo>
                <a:close/>
              </a:path>
            </a:pathLst>
          </a:custGeom>
          <a:blipFill>
            <a:blip r:embed="rId6">
              <a:alphaModFix amt="24000"/>
            </a:blip>
            <a:stretch>
              <a:fillRect l="-411" r="-4202" b="-6487"/>
            </a:stretch>
          </a:blipFill>
          <a:ln cap="sq">
            <a:noFill/>
            <a:prstDash val="solid"/>
            <a:miter/>
          </a:ln>
        </p:spPr>
        <p:txBody>
          <a:bodyPr/>
          <a:lstStyle/>
          <a:p>
            <a:endParaRPr lang="lv-LV"/>
          </a:p>
        </p:txBody>
      </p:sp>
      <p:sp>
        <p:nvSpPr>
          <p:cNvPr id="5" name="TextBox 5"/>
          <p:cNvSpPr txBox="1"/>
          <p:nvPr/>
        </p:nvSpPr>
        <p:spPr>
          <a:xfrm>
            <a:off x="2417556" y="3076898"/>
            <a:ext cx="7000001" cy="438156"/>
          </a:xfrm>
          <a:prstGeom prst="rect">
            <a:avLst/>
          </a:prstGeom>
        </p:spPr>
        <p:txBody>
          <a:bodyPr lIns="0" tIns="0" rIns="0" bIns="0" rtlCol="0" anchor="t">
            <a:spAutoFit/>
          </a:bodyPr>
          <a:lstStyle/>
          <a:p>
            <a:pPr>
              <a:lnSpc>
                <a:spcPts val="3300"/>
              </a:lnSpc>
            </a:pPr>
            <a:r>
              <a:rPr lang="en-US" sz="3000">
                <a:solidFill>
                  <a:srgbClr val="737373"/>
                </a:solidFill>
                <a:latin typeface="DM Sans"/>
              </a:rPr>
              <a:t>List your core values on your website</a:t>
            </a:r>
          </a:p>
        </p:txBody>
      </p:sp>
      <p:sp>
        <p:nvSpPr>
          <p:cNvPr id="6" name="TextBox 6"/>
          <p:cNvSpPr txBox="1"/>
          <p:nvPr/>
        </p:nvSpPr>
        <p:spPr>
          <a:xfrm>
            <a:off x="2417556" y="4598884"/>
            <a:ext cx="8200151" cy="438156"/>
          </a:xfrm>
          <a:prstGeom prst="rect">
            <a:avLst/>
          </a:prstGeom>
        </p:spPr>
        <p:txBody>
          <a:bodyPr lIns="0" tIns="0" rIns="0" bIns="0" rtlCol="0" anchor="t">
            <a:spAutoFit/>
          </a:bodyPr>
          <a:lstStyle/>
          <a:p>
            <a:pPr>
              <a:lnSpc>
                <a:spcPts val="3300"/>
              </a:lnSpc>
            </a:pPr>
            <a:r>
              <a:rPr lang="en-US" sz="3000">
                <a:solidFill>
                  <a:srgbClr val="737373"/>
                </a:solidFill>
                <a:latin typeface="DM Sans"/>
              </a:rPr>
              <a:t>Display your values through action</a:t>
            </a:r>
          </a:p>
        </p:txBody>
      </p:sp>
      <p:sp>
        <p:nvSpPr>
          <p:cNvPr id="7" name="TextBox 7"/>
          <p:cNvSpPr txBox="1"/>
          <p:nvPr/>
        </p:nvSpPr>
        <p:spPr>
          <a:xfrm>
            <a:off x="2417556" y="7750414"/>
            <a:ext cx="6726444" cy="438156"/>
          </a:xfrm>
          <a:prstGeom prst="rect">
            <a:avLst/>
          </a:prstGeom>
        </p:spPr>
        <p:txBody>
          <a:bodyPr lIns="0" tIns="0" rIns="0" bIns="0" rtlCol="0" anchor="t">
            <a:spAutoFit/>
          </a:bodyPr>
          <a:lstStyle/>
          <a:p>
            <a:pPr>
              <a:lnSpc>
                <a:spcPts val="3300"/>
              </a:lnSpc>
            </a:pPr>
            <a:r>
              <a:rPr lang="en-US" sz="3000">
                <a:solidFill>
                  <a:srgbClr val="737373"/>
                </a:solidFill>
                <a:latin typeface="DM Sans"/>
              </a:rPr>
              <a:t>Importance of customer reviews</a:t>
            </a:r>
          </a:p>
        </p:txBody>
      </p:sp>
      <p:sp>
        <p:nvSpPr>
          <p:cNvPr id="8" name="TextBox 8"/>
          <p:cNvSpPr txBox="1"/>
          <p:nvPr/>
        </p:nvSpPr>
        <p:spPr>
          <a:xfrm>
            <a:off x="2420459" y="6119722"/>
            <a:ext cx="8908179" cy="438156"/>
          </a:xfrm>
          <a:prstGeom prst="rect">
            <a:avLst/>
          </a:prstGeom>
        </p:spPr>
        <p:txBody>
          <a:bodyPr lIns="0" tIns="0" rIns="0" bIns="0" rtlCol="0" anchor="t">
            <a:spAutoFit/>
          </a:bodyPr>
          <a:lstStyle/>
          <a:p>
            <a:pPr>
              <a:lnSpc>
                <a:spcPts val="3300"/>
              </a:lnSpc>
            </a:pPr>
            <a:r>
              <a:rPr lang="en-US" sz="3000">
                <a:solidFill>
                  <a:srgbClr val="737373"/>
                </a:solidFill>
                <a:latin typeface="DM Sans"/>
              </a:rPr>
              <a:t>Use different channels to reach diverse audience</a:t>
            </a:r>
          </a:p>
        </p:txBody>
      </p:sp>
      <p:sp>
        <p:nvSpPr>
          <p:cNvPr id="9" name="TextBox 9"/>
          <p:cNvSpPr txBox="1"/>
          <p:nvPr/>
        </p:nvSpPr>
        <p:spPr>
          <a:xfrm>
            <a:off x="2420459" y="2513012"/>
            <a:ext cx="7000001" cy="544836"/>
          </a:xfrm>
          <a:prstGeom prst="rect">
            <a:avLst/>
          </a:prstGeom>
        </p:spPr>
        <p:txBody>
          <a:bodyPr lIns="0" tIns="0" rIns="0" bIns="0" rtlCol="0" anchor="t">
            <a:spAutoFit/>
          </a:bodyPr>
          <a:lstStyle/>
          <a:p>
            <a:pPr>
              <a:lnSpc>
                <a:spcPts val="4290"/>
              </a:lnSpc>
            </a:pPr>
            <a:r>
              <a:rPr lang="en-US" sz="3900">
                <a:solidFill>
                  <a:srgbClr val="737373"/>
                </a:solidFill>
                <a:latin typeface="DM Sans"/>
              </a:rPr>
              <a:t>Website and blogs</a:t>
            </a:r>
          </a:p>
        </p:txBody>
      </p:sp>
      <p:sp>
        <p:nvSpPr>
          <p:cNvPr id="10" name="TextBox 10"/>
          <p:cNvSpPr txBox="1"/>
          <p:nvPr/>
        </p:nvSpPr>
        <p:spPr>
          <a:xfrm>
            <a:off x="2420459" y="3977849"/>
            <a:ext cx="7000001" cy="544836"/>
          </a:xfrm>
          <a:prstGeom prst="rect">
            <a:avLst/>
          </a:prstGeom>
        </p:spPr>
        <p:txBody>
          <a:bodyPr lIns="0" tIns="0" rIns="0" bIns="0" rtlCol="0" anchor="t">
            <a:spAutoFit/>
          </a:bodyPr>
          <a:lstStyle/>
          <a:p>
            <a:pPr>
              <a:lnSpc>
                <a:spcPts val="4290"/>
              </a:lnSpc>
            </a:pPr>
            <a:r>
              <a:rPr lang="en-US" sz="3900">
                <a:solidFill>
                  <a:srgbClr val="737373"/>
                </a:solidFill>
                <a:latin typeface="DM Sans"/>
              </a:rPr>
              <a:t>Values through action</a:t>
            </a:r>
          </a:p>
        </p:txBody>
      </p:sp>
      <p:sp>
        <p:nvSpPr>
          <p:cNvPr id="11" name="TextBox 11"/>
          <p:cNvSpPr txBox="1"/>
          <p:nvPr/>
        </p:nvSpPr>
        <p:spPr>
          <a:xfrm>
            <a:off x="2420459" y="5555836"/>
            <a:ext cx="6726444" cy="544836"/>
          </a:xfrm>
          <a:prstGeom prst="rect">
            <a:avLst/>
          </a:prstGeom>
        </p:spPr>
        <p:txBody>
          <a:bodyPr lIns="0" tIns="0" rIns="0" bIns="0" rtlCol="0" anchor="t">
            <a:spAutoFit/>
          </a:bodyPr>
          <a:lstStyle/>
          <a:p>
            <a:pPr>
              <a:lnSpc>
                <a:spcPts val="4290"/>
              </a:lnSpc>
            </a:pPr>
            <a:r>
              <a:rPr lang="en-US" sz="3900">
                <a:solidFill>
                  <a:srgbClr val="737373"/>
                </a:solidFill>
                <a:latin typeface="DM Sans"/>
              </a:rPr>
              <a:t>Social media channels</a:t>
            </a:r>
          </a:p>
        </p:txBody>
      </p:sp>
      <p:sp>
        <p:nvSpPr>
          <p:cNvPr id="12" name="TextBox 12"/>
          <p:cNvSpPr txBox="1"/>
          <p:nvPr/>
        </p:nvSpPr>
        <p:spPr>
          <a:xfrm>
            <a:off x="2417556" y="7129378"/>
            <a:ext cx="6726444" cy="544836"/>
          </a:xfrm>
          <a:prstGeom prst="rect">
            <a:avLst/>
          </a:prstGeom>
        </p:spPr>
        <p:txBody>
          <a:bodyPr lIns="0" tIns="0" rIns="0" bIns="0" rtlCol="0" anchor="t">
            <a:spAutoFit/>
          </a:bodyPr>
          <a:lstStyle/>
          <a:p>
            <a:pPr>
              <a:lnSpc>
                <a:spcPts val="4290"/>
              </a:lnSpc>
            </a:pPr>
            <a:r>
              <a:rPr lang="en-US" sz="3900">
                <a:solidFill>
                  <a:srgbClr val="737373"/>
                </a:solidFill>
                <a:latin typeface="DM Sans"/>
              </a:rPr>
              <a:t>Reviews</a:t>
            </a:r>
          </a:p>
        </p:txBody>
      </p:sp>
      <p:sp>
        <p:nvSpPr>
          <p:cNvPr id="13" name="TextBox 13"/>
          <p:cNvSpPr txBox="1"/>
          <p:nvPr/>
        </p:nvSpPr>
        <p:spPr>
          <a:xfrm>
            <a:off x="3898599" y="790317"/>
            <a:ext cx="8973275" cy="798770"/>
          </a:xfrm>
          <a:prstGeom prst="rect">
            <a:avLst/>
          </a:prstGeom>
        </p:spPr>
        <p:txBody>
          <a:bodyPr lIns="0" tIns="0" rIns="0" bIns="0" rtlCol="0" anchor="t">
            <a:spAutoFit/>
          </a:bodyPr>
          <a:lstStyle/>
          <a:p>
            <a:pPr marL="0" lvl="0" indent="0" algn="ctr">
              <a:lnSpc>
                <a:spcPts val="5961"/>
              </a:lnSpc>
              <a:spcBef>
                <a:spcPct val="0"/>
              </a:spcBef>
            </a:pPr>
            <a:r>
              <a:rPr lang="en-US" sz="6021" spc="210">
                <a:solidFill>
                  <a:srgbClr val="8CA9AD"/>
                </a:solidFill>
                <a:latin typeface="DM Sans Bold"/>
              </a:rPr>
              <a:t>Core values matter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58882" y="-469592"/>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grpSp>
        <p:nvGrpSpPr>
          <p:cNvPr id="5" name="Group 5"/>
          <p:cNvGrpSpPr/>
          <p:nvPr/>
        </p:nvGrpSpPr>
        <p:grpSpPr>
          <a:xfrm>
            <a:off x="6078971" y="1029744"/>
            <a:ext cx="2831451" cy="6129525"/>
            <a:chOff x="0" y="0"/>
            <a:chExt cx="4762500" cy="10309860"/>
          </a:xfrm>
        </p:grpSpPr>
        <p:sp>
          <p:nvSpPr>
            <p:cNvPr id="6" name="Freeform 6"/>
            <p:cNvSpPr/>
            <p:nvPr/>
          </p:nvSpPr>
          <p:spPr>
            <a:xfrm>
              <a:off x="0" y="0"/>
              <a:ext cx="4762500" cy="10309860"/>
            </a:xfrm>
            <a:custGeom>
              <a:avLst/>
              <a:gdLst/>
              <a:ahLst/>
              <a:cxnLst/>
              <a:rect l="l" t="t" r="r" b="b"/>
              <a:pathLst>
                <a:path w="4762500" h="10309860">
                  <a:moveTo>
                    <a:pt x="4762500" y="251460"/>
                  </a:moveTo>
                  <a:lnTo>
                    <a:pt x="4762500" y="10055860"/>
                  </a:lnTo>
                  <a:cubicBezTo>
                    <a:pt x="4762500" y="10196195"/>
                    <a:pt x="4648835" y="10309860"/>
                    <a:pt x="4508500" y="10309860"/>
                  </a:cubicBezTo>
                  <a:lnTo>
                    <a:pt x="254000" y="10309860"/>
                  </a:lnTo>
                  <a:cubicBezTo>
                    <a:pt x="113665" y="10309860"/>
                    <a:pt x="0" y="10196195"/>
                    <a:pt x="0" y="10055860"/>
                  </a:cubicBezTo>
                  <a:lnTo>
                    <a:pt x="0" y="251460"/>
                  </a:lnTo>
                  <a:cubicBezTo>
                    <a:pt x="0" y="122682"/>
                    <a:pt x="95885" y="16637"/>
                    <a:pt x="219964" y="0"/>
                  </a:cubicBezTo>
                  <a:lnTo>
                    <a:pt x="4542536" y="0"/>
                  </a:lnTo>
                  <a:cubicBezTo>
                    <a:pt x="4666615" y="16637"/>
                    <a:pt x="4762500" y="122682"/>
                    <a:pt x="4762500" y="251460"/>
                  </a:cubicBezTo>
                  <a:close/>
                </a:path>
              </a:pathLst>
            </a:custGeom>
            <a:blipFill>
              <a:blip r:embed="rId4"/>
              <a:stretch>
                <a:fillRect l="-114000" r="-114000"/>
              </a:stretch>
            </a:blipFill>
          </p:spPr>
          <p:txBody>
            <a:bodyPr/>
            <a:lstStyle/>
            <a:p>
              <a:endParaRPr lang="lv-LV"/>
            </a:p>
          </p:txBody>
        </p:sp>
      </p:grpSp>
      <p:grpSp>
        <p:nvGrpSpPr>
          <p:cNvPr id="7" name="Group 7"/>
          <p:cNvGrpSpPr/>
          <p:nvPr/>
        </p:nvGrpSpPr>
        <p:grpSpPr>
          <a:xfrm>
            <a:off x="10163533" y="1029744"/>
            <a:ext cx="2831451" cy="6129525"/>
            <a:chOff x="0" y="0"/>
            <a:chExt cx="4762500" cy="10309860"/>
          </a:xfrm>
        </p:grpSpPr>
        <p:sp>
          <p:nvSpPr>
            <p:cNvPr id="8" name="Freeform 8"/>
            <p:cNvSpPr/>
            <p:nvPr/>
          </p:nvSpPr>
          <p:spPr>
            <a:xfrm>
              <a:off x="0" y="0"/>
              <a:ext cx="4762500" cy="10309860"/>
            </a:xfrm>
            <a:custGeom>
              <a:avLst/>
              <a:gdLst/>
              <a:ahLst/>
              <a:cxnLst/>
              <a:rect l="l" t="t" r="r" b="b"/>
              <a:pathLst>
                <a:path w="4762500" h="10309860">
                  <a:moveTo>
                    <a:pt x="4762500" y="251460"/>
                  </a:moveTo>
                  <a:lnTo>
                    <a:pt x="4762500" y="10055860"/>
                  </a:lnTo>
                  <a:cubicBezTo>
                    <a:pt x="4762500" y="10196195"/>
                    <a:pt x="4648835" y="10309860"/>
                    <a:pt x="4508500" y="10309860"/>
                  </a:cubicBezTo>
                  <a:lnTo>
                    <a:pt x="254000" y="10309860"/>
                  </a:lnTo>
                  <a:cubicBezTo>
                    <a:pt x="113665" y="10309860"/>
                    <a:pt x="0" y="10196195"/>
                    <a:pt x="0" y="10055860"/>
                  </a:cubicBezTo>
                  <a:lnTo>
                    <a:pt x="0" y="251460"/>
                  </a:lnTo>
                  <a:cubicBezTo>
                    <a:pt x="0" y="122682"/>
                    <a:pt x="95885" y="16637"/>
                    <a:pt x="219964" y="0"/>
                  </a:cubicBezTo>
                  <a:lnTo>
                    <a:pt x="4542536" y="0"/>
                  </a:lnTo>
                  <a:cubicBezTo>
                    <a:pt x="4666615" y="16637"/>
                    <a:pt x="4762500" y="122682"/>
                    <a:pt x="4762500" y="251460"/>
                  </a:cubicBezTo>
                  <a:close/>
                </a:path>
              </a:pathLst>
            </a:custGeom>
            <a:blipFill>
              <a:blip r:embed="rId5"/>
              <a:stretch>
                <a:fillRect l="-126990" r="-97932"/>
              </a:stretch>
            </a:blipFill>
          </p:spPr>
          <p:txBody>
            <a:bodyPr/>
            <a:lstStyle/>
            <a:p>
              <a:endParaRPr lang="lv-LV"/>
            </a:p>
          </p:txBody>
        </p:sp>
      </p:grpSp>
      <p:grpSp>
        <p:nvGrpSpPr>
          <p:cNvPr id="9" name="Group 9"/>
          <p:cNvGrpSpPr/>
          <p:nvPr/>
        </p:nvGrpSpPr>
        <p:grpSpPr>
          <a:xfrm>
            <a:off x="14248095" y="1029744"/>
            <a:ext cx="2831451" cy="6129525"/>
            <a:chOff x="0" y="0"/>
            <a:chExt cx="4762500" cy="10309860"/>
          </a:xfrm>
        </p:grpSpPr>
        <p:sp>
          <p:nvSpPr>
            <p:cNvPr id="10" name="Freeform 10"/>
            <p:cNvSpPr/>
            <p:nvPr/>
          </p:nvSpPr>
          <p:spPr>
            <a:xfrm>
              <a:off x="0" y="0"/>
              <a:ext cx="4762500" cy="10309860"/>
            </a:xfrm>
            <a:custGeom>
              <a:avLst/>
              <a:gdLst/>
              <a:ahLst/>
              <a:cxnLst/>
              <a:rect l="l" t="t" r="r" b="b"/>
              <a:pathLst>
                <a:path w="4762500" h="10309860">
                  <a:moveTo>
                    <a:pt x="4762500" y="251460"/>
                  </a:moveTo>
                  <a:lnTo>
                    <a:pt x="4762500" y="10055860"/>
                  </a:lnTo>
                  <a:cubicBezTo>
                    <a:pt x="4762500" y="10196195"/>
                    <a:pt x="4648835" y="10309860"/>
                    <a:pt x="4508500" y="10309860"/>
                  </a:cubicBezTo>
                  <a:lnTo>
                    <a:pt x="254000" y="10309860"/>
                  </a:lnTo>
                  <a:cubicBezTo>
                    <a:pt x="113665" y="10309860"/>
                    <a:pt x="0" y="10196195"/>
                    <a:pt x="0" y="10055860"/>
                  </a:cubicBezTo>
                  <a:lnTo>
                    <a:pt x="0" y="251460"/>
                  </a:lnTo>
                  <a:cubicBezTo>
                    <a:pt x="0" y="122682"/>
                    <a:pt x="95885" y="16637"/>
                    <a:pt x="219964" y="0"/>
                  </a:cubicBezTo>
                  <a:lnTo>
                    <a:pt x="4542536" y="0"/>
                  </a:lnTo>
                  <a:cubicBezTo>
                    <a:pt x="4666615" y="16637"/>
                    <a:pt x="4762500" y="122682"/>
                    <a:pt x="4762500" y="251460"/>
                  </a:cubicBezTo>
                  <a:close/>
                </a:path>
              </a:pathLst>
            </a:custGeom>
            <a:blipFill>
              <a:blip r:embed="rId6"/>
              <a:stretch>
                <a:fillRect l="-239743" t="-4145" r="-235399" b="-72863"/>
              </a:stretch>
            </a:blipFill>
          </p:spPr>
          <p:txBody>
            <a:bodyPr/>
            <a:lstStyle/>
            <a:p>
              <a:endParaRPr lang="lv-LV"/>
            </a:p>
          </p:txBody>
        </p:sp>
      </p:grpSp>
      <p:grpSp>
        <p:nvGrpSpPr>
          <p:cNvPr id="11" name="Group 11"/>
          <p:cNvGrpSpPr/>
          <p:nvPr/>
        </p:nvGrpSpPr>
        <p:grpSpPr>
          <a:xfrm>
            <a:off x="2358185" y="1028700"/>
            <a:ext cx="2831451" cy="6129525"/>
            <a:chOff x="0" y="0"/>
            <a:chExt cx="4762500" cy="10309860"/>
          </a:xfrm>
        </p:grpSpPr>
        <p:sp>
          <p:nvSpPr>
            <p:cNvPr id="12" name="Freeform 12"/>
            <p:cNvSpPr/>
            <p:nvPr/>
          </p:nvSpPr>
          <p:spPr>
            <a:xfrm>
              <a:off x="0" y="0"/>
              <a:ext cx="4762500" cy="10309860"/>
            </a:xfrm>
            <a:custGeom>
              <a:avLst/>
              <a:gdLst/>
              <a:ahLst/>
              <a:cxnLst/>
              <a:rect l="l" t="t" r="r" b="b"/>
              <a:pathLst>
                <a:path w="4762500" h="10309860">
                  <a:moveTo>
                    <a:pt x="4762500" y="251460"/>
                  </a:moveTo>
                  <a:lnTo>
                    <a:pt x="4762500" y="10055860"/>
                  </a:lnTo>
                  <a:cubicBezTo>
                    <a:pt x="4762500" y="10196195"/>
                    <a:pt x="4648835" y="10309860"/>
                    <a:pt x="4508500" y="10309860"/>
                  </a:cubicBezTo>
                  <a:lnTo>
                    <a:pt x="254000" y="10309860"/>
                  </a:lnTo>
                  <a:cubicBezTo>
                    <a:pt x="113665" y="10309860"/>
                    <a:pt x="0" y="10196195"/>
                    <a:pt x="0" y="10055860"/>
                  </a:cubicBezTo>
                  <a:lnTo>
                    <a:pt x="0" y="251460"/>
                  </a:lnTo>
                  <a:cubicBezTo>
                    <a:pt x="0" y="122682"/>
                    <a:pt x="95885" y="16637"/>
                    <a:pt x="219964" y="0"/>
                  </a:cubicBezTo>
                  <a:lnTo>
                    <a:pt x="4542536" y="0"/>
                  </a:lnTo>
                  <a:cubicBezTo>
                    <a:pt x="4666615" y="16637"/>
                    <a:pt x="4762500" y="122682"/>
                    <a:pt x="4762500" y="251460"/>
                  </a:cubicBezTo>
                  <a:close/>
                </a:path>
              </a:pathLst>
            </a:custGeom>
            <a:blipFill>
              <a:blip r:embed="rId5"/>
              <a:stretch>
                <a:fillRect l="-126990" r="-97932"/>
              </a:stretch>
            </a:blipFill>
          </p:spPr>
          <p:txBody>
            <a:bodyPr/>
            <a:lstStyle/>
            <a:p>
              <a:endParaRPr lang="lv-LV"/>
            </a:p>
          </p:txBody>
        </p:sp>
      </p:grpSp>
      <p:sp>
        <p:nvSpPr>
          <p:cNvPr id="13" name="TextBox 13"/>
          <p:cNvSpPr txBox="1"/>
          <p:nvPr/>
        </p:nvSpPr>
        <p:spPr>
          <a:xfrm>
            <a:off x="2358185" y="7381959"/>
            <a:ext cx="2854698" cy="1034129"/>
          </a:xfrm>
          <a:prstGeom prst="rect">
            <a:avLst/>
          </a:prstGeom>
        </p:spPr>
        <p:txBody>
          <a:bodyPr lIns="0" tIns="0" rIns="0" bIns="0" rtlCol="0" anchor="t">
            <a:spAutoFit/>
          </a:bodyPr>
          <a:lstStyle/>
          <a:p>
            <a:pPr marL="0" lvl="0" indent="0" algn="l">
              <a:lnSpc>
                <a:spcPts val="4116"/>
              </a:lnSpc>
              <a:spcBef>
                <a:spcPct val="0"/>
              </a:spcBef>
            </a:pPr>
            <a:r>
              <a:rPr lang="en-US" sz="3215">
                <a:solidFill>
                  <a:srgbClr val="8CA9AD"/>
                </a:solidFill>
                <a:latin typeface="DM Sans"/>
              </a:rPr>
              <a:t>Be clear and concise</a:t>
            </a:r>
          </a:p>
        </p:txBody>
      </p:sp>
      <p:sp>
        <p:nvSpPr>
          <p:cNvPr id="14" name="TextBox 14"/>
          <p:cNvSpPr txBox="1"/>
          <p:nvPr/>
        </p:nvSpPr>
        <p:spPr>
          <a:xfrm>
            <a:off x="6088958" y="7381959"/>
            <a:ext cx="2854698" cy="519779"/>
          </a:xfrm>
          <a:prstGeom prst="rect">
            <a:avLst/>
          </a:prstGeom>
        </p:spPr>
        <p:txBody>
          <a:bodyPr lIns="0" tIns="0" rIns="0" bIns="0" rtlCol="0" anchor="t">
            <a:spAutoFit/>
          </a:bodyPr>
          <a:lstStyle/>
          <a:p>
            <a:pPr marL="0" lvl="0" indent="0" algn="l">
              <a:lnSpc>
                <a:spcPts val="4116"/>
              </a:lnSpc>
              <a:spcBef>
                <a:spcPct val="0"/>
              </a:spcBef>
            </a:pPr>
            <a:r>
              <a:rPr lang="en-US" sz="3215">
                <a:solidFill>
                  <a:srgbClr val="8CA9AD"/>
                </a:solidFill>
                <a:latin typeface="DM Sans"/>
              </a:rPr>
              <a:t>Be transparent</a:t>
            </a:r>
          </a:p>
        </p:txBody>
      </p:sp>
      <p:sp>
        <p:nvSpPr>
          <p:cNvPr id="15" name="TextBox 15"/>
          <p:cNvSpPr txBox="1"/>
          <p:nvPr/>
        </p:nvSpPr>
        <p:spPr>
          <a:xfrm>
            <a:off x="10172951" y="7381959"/>
            <a:ext cx="2854698" cy="519779"/>
          </a:xfrm>
          <a:prstGeom prst="rect">
            <a:avLst/>
          </a:prstGeom>
        </p:spPr>
        <p:txBody>
          <a:bodyPr lIns="0" tIns="0" rIns="0" bIns="0" rtlCol="0" anchor="t">
            <a:spAutoFit/>
          </a:bodyPr>
          <a:lstStyle/>
          <a:p>
            <a:pPr marL="0" lvl="0" indent="0" algn="l">
              <a:lnSpc>
                <a:spcPts val="4116"/>
              </a:lnSpc>
              <a:spcBef>
                <a:spcPct val="0"/>
              </a:spcBef>
            </a:pPr>
            <a:r>
              <a:rPr lang="en-US" sz="3215">
                <a:solidFill>
                  <a:srgbClr val="8CA9AD"/>
                </a:solidFill>
                <a:latin typeface="DM Sans"/>
              </a:rPr>
              <a:t>Be interactive</a:t>
            </a:r>
          </a:p>
        </p:txBody>
      </p:sp>
      <p:sp>
        <p:nvSpPr>
          <p:cNvPr id="16" name="TextBox 16"/>
          <p:cNvSpPr txBox="1"/>
          <p:nvPr/>
        </p:nvSpPr>
        <p:spPr>
          <a:xfrm>
            <a:off x="14404602" y="7381959"/>
            <a:ext cx="2854698" cy="519779"/>
          </a:xfrm>
          <a:prstGeom prst="rect">
            <a:avLst/>
          </a:prstGeom>
        </p:spPr>
        <p:txBody>
          <a:bodyPr lIns="0" tIns="0" rIns="0" bIns="0" rtlCol="0" anchor="t">
            <a:spAutoFit/>
          </a:bodyPr>
          <a:lstStyle/>
          <a:p>
            <a:pPr marL="0" lvl="0" indent="0" algn="l">
              <a:lnSpc>
                <a:spcPts val="4116"/>
              </a:lnSpc>
              <a:spcBef>
                <a:spcPct val="0"/>
              </a:spcBef>
            </a:pPr>
            <a:r>
              <a:rPr lang="en-US" sz="3215">
                <a:solidFill>
                  <a:srgbClr val="8CA9AD"/>
                </a:solidFill>
                <a:latin typeface="DM Sans"/>
              </a:rPr>
              <a:t>Be inspiring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6" name="Freeform 6"/>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7" name="TextBox 7"/>
          <p:cNvSpPr txBox="1"/>
          <p:nvPr/>
        </p:nvSpPr>
        <p:spPr>
          <a:xfrm>
            <a:off x="10172225" y="5380399"/>
            <a:ext cx="5700933" cy="474186"/>
          </a:xfrm>
          <a:prstGeom prst="rect">
            <a:avLst/>
          </a:prstGeom>
        </p:spPr>
        <p:txBody>
          <a:bodyPr lIns="0" tIns="0" rIns="0" bIns="0" rtlCol="0" anchor="t">
            <a:spAutoFit/>
          </a:bodyPr>
          <a:lstStyle/>
          <a:p>
            <a:pPr marL="0" lvl="0" indent="0" algn="l">
              <a:lnSpc>
                <a:spcPts val="3860"/>
              </a:lnSpc>
              <a:spcBef>
                <a:spcPct val="0"/>
              </a:spcBef>
            </a:pPr>
            <a:r>
              <a:rPr lang="en-US" sz="3015">
                <a:solidFill>
                  <a:srgbClr val="F1F1F1"/>
                </a:solidFill>
                <a:latin typeface="Nunito Sans Expanded"/>
              </a:rPr>
              <a:t>Ralph Waldo Emerson</a:t>
            </a:r>
          </a:p>
        </p:txBody>
      </p:sp>
      <p:sp>
        <p:nvSpPr>
          <p:cNvPr id="8" name="TextBox 8"/>
          <p:cNvSpPr txBox="1"/>
          <p:nvPr/>
        </p:nvSpPr>
        <p:spPr>
          <a:xfrm>
            <a:off x="1955406" y="2839780"/>
            <a:ext cx="11979522" cy="2303720"/>
          </a:xfrm>
          <a:prstGeom prst="rect">
            <a:avLst/>
          </a:prstGeom>
        </p:spPr>
        <p:txBody>
          <a:bodyPr lIns="0" tIns="0" rIns="0" bIns="0" rtlCol="0" anchor="t">
            <a:spAutoFit/>
          </a:bodyPr>
          <a:lstStyle/>
          <a:p>
            <a:pPr marL="0" lvl="0" indent="0">
              <a:lnSpc>
                <a:spcPts val="5961"/>
              </a:lnSpc>
              <a:spcBef>
                <a:spcPct val="0"/>
              </a:spcBef>
            </a:pPr>
            <a:r>
              <a:rPr lang="en-US" sz="6021" spc="210">
                <a:solidFill>
                  <a:srgbClr val="FDFBFB"/>
                </a:solidFill>
                <a:latin typeface="DM Sans Bold"/>
              </a:rPr>
              <a:t>What you do, speaks so loudly that your words I can not hear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6" name="Freeform 6"/>
          <p:cNvSpPr/>
          <p:nvPr/>
        </p:nvSpPr>
        <p:spPr>
          <a:xfrm>
            <a:off x="1981200" y="6267450"/>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7" name="TextBox 7"/>
          <p:cNvSpPr txBox="1"/>
          <p:nvPr/>
        </p:nvSpPr>
        <p:spPr>
          <a:xfrm>
            <a:off x="4245946" y="3130544"/>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rPr>
              <a:t>THANK YOU</a:t>
            </a:r>
          </a:p>
        </p:txBody>
      </p:sp>
      <p:sp>
        <p:nvSpPr>
          <p:cNvPr id="8" name="Freeform 8"/>
          <p:cNvSpPr/>
          <p:nvPr/>
        </p:nvSpPr>
        <p:spPr>
          <a:xfrm rot="-10800000">
            <a:off x="5623560" y="7673106"/>
            <a:ext cx="3422956" cy="2613894"/>
          </a:xfrm>
          <a:custGeom>
            <a:avLst/>
            <a:gdLst/>
            <a:ahLst/>
            <a:cxnLst/>
            <a:rect l="l" t="t" r="r" b="b"/>
            <a:pathLst>
              <a:path w="3422956" h="2613894">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4638933" y="3895722"/>
            <a:ext cx="8636351" cy="211455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THE POWER OF COMMUNICATION</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TextBox 8"/>
          <p:cNvSpPr txBox="1"/>
          <p:nvPr/>
        </p:nvSpPr>
        <p:spPr>
          <a:xfrm>
            <a:off x="1790700" y="1847850"/>
            <a:ext cx="1938412" cy="1003308"/>
          </a:xfrm>
          <a:prstGeom prst="rect">
            <a:avLst/>
          </a:prstGeom>
        </p:spPr>
        <p:txBody>
          <a:bodyPr lIns="0" tIns="0" rIns="0" bIns="0" rtlCol="0" anchor="t">
            <a:spAutoFit/>
          </a:bodyPr>
          <a:lstStyle/>
          <a:p>
            <a:pPr>
              <a:lnSpc>
                <a:spcPts val="7700"/>
              </a:lnSpc>
            </a:pPr>
            <a:r>
              <a:rPr lang="en-US" sz="7000">
                <a:solidFill>
                  <a:srgbClr val="FFFFFF"/>
                </a:solidFill>
                <a:latin typeface="DM Sans Bold"/>
              </a:rPr>
              <a:t>01.</a:t>
            </a:r>
          </a:p>
        </p:txBody>
      </p:sp>
      <p:sp>
        <p:nvSpPr>
          <p:cNvPr id="9" name="Freeform 9"/>
          <p:cNvSpPr/>
          <p:nvPr/>
        </p:nvSpPr>
        <p:spPr>
          <a:xfrm>
            <a:off x="13453352" y="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5280490" y="0"/>
            <a:ext cx="5450085" cy="4161883"/>
          </a:xfrm>
          <a:custGeom>
            <a:avLst/>
            <a:gdLst/>
            <a:ahLst/>
            <a:cxnLst/>
            <a:rect l="l" t="t" r="r" b="b"/>
            <a:pathLst>
              <a:path w="5450085" h="4161883">
                <a:moveTo>
                  <a:pt x="0" y="0"/>
                </a:moveTo>
                <a:lnTo>
                  <a:pt x="5450085" y="0"/>
                </a:lnTo>
                <a:lnTo>
                  <a:pt x="5450085" y="4161883"/>
                </a:lnTo>
                <a:lnTo>
                  <a:pt x="0" y="4161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028700" y="2030989"/>
            <a:ext cx="13124448" cy="7227311"/>
          </a:xfrm>
          <a:prstGeom prst="rect">
            <a:avLst/>
          </a:prstGeom>
        </p:spPr>
        <p:txBody>
          <a:bodyPr lIns="0" tIns="0" rIns="0" bIns="0" rtlCol="0" anchor="t">
            <a:spAutoFit/>
          </a:bodyPr>
          <a:lstStyle/>
          <a:p>
            <a:pPr>
              <a:lnSpc>
                <a:spcPts val="4061"/>
              </a:lnSpc>
            </a:pPr>
            <a:r>
              <a:rPr lang="en-US" sz="3692">
                <a:solidFill>
                  <a:srgbClr val="737373"/>
                </a:solidFill>
                <a:latin typeface="DM Sans"/>
              </a:rPr>
              <a:t>Communication is power and like all power, how you use it matters. </a:t>
            </a:r>
          </a:p>
          <a:p>
            <a:pPr>
              <a:lnSpc>
                <a:spcPts val="4061"/>
              </a:lnSpc>
            </a:pPr>
            <a:endParaRPr lang="en-US" sz="3692">
              <a:solidFill>
                <a:srgbClr val="737373"/>
              </a:solidFill>
              <a:latin typeface="DM Sans"/>
            </a:endParaRPr>
          </a:p>
          <a:p>
            <a:pPr>
              <a:lnSpc>
                <a:spcPts val="4061"/>
              </a:lnSpc>
            </a:pPr>
            <a:r>
              <a:rPr lang="en-US" sz="3692">
                <a:solidFill>
                  <a:srgbClr val="737373"/>
                </a:solidFill>
                <a:latin typeface="DM Sans"/>
              </a:rPr>
              <a:t>Communication can shine a spotlight on problems, making them easier to see and offering a stage to popularize solutions. It can call people to the streets, and it can bring people together. Silence is communication and actions are messaging without words. </a:t>
            </a:r>
          </a:p>
          <a:p>
            <a:pPr>
              <a:lnSpc>
                <a:spcPts val="4061"/>
              </a:lnSpc>
            </a:pPr>
            <a:endParaRPr lang="en-US" sz="3692">
              <a:solidFill>
                <a:srgbClr val="737373"/>
              </a:solidFill>
              <a:latin typeface="DM Sans"/>
            </a:endParaRPr>
          </a:p>
          <a:p>
            <a:pPr>
              <a:lnSpc>
                <a:spcPts val="4061"/>
              </a:lnSpc>
            </a:pPr>
            <a:r>
              <a:rPr lang="en-US" sz="3692">
                <a:solidFill>
                  <a:srgbClr val="737373"/>
                </a:solidFill>
                <a:latin typeface="DM Sans"/>
              </a:rPr>
              <a:t>Every organization communicates every day. But not every organization uses the full power of its communications to advance its ambitions. Instead, its communications become a noisemaker, a shame and blame purveyor, or a demotivator making everything seem impossible. </a:t>
            </a:r>
          </a:p>
        </p:txBody>
      </p:sp>
      <p:sp>
        <p:nvSpPr>
          <p:cNvPr id="4" name="Freeform 4"/>
          <p:cNvSpPr/>
          <p:nvPr/>
        </p:nvSpPr>
        <p:spPr>
          <a:xfrm>
            <a:off x="14153148" y="4404733"/>
            <a:ext cx="4134852" cy="2871843"/>
          </a:xfrm>
          <a:custGeom>
            <a:avLst/>
            <a:gdLst/>
            <a:ahLst/>
            <a:cxnLst/>
            <a:rect l="l" t="t" r="r" b="b"/>
            <a:pathLst>
              <a:path w="4134852" h="2871843">
                <a:moveTo>
                  <a:pt x="0" y="0"/>
                </a:moveTo>
                <a:lnTo>
                  <a:pt x="4134852" y="0"/>
                </a:lnTo>
                <a:lnTo>
                  <a:pt x="4134852" y="2871842"/>
                </a:lnTo>
                <a:lnTo>
                  <a:pt x="0" y="28718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grpSp>
        <p:nvGrpSpPr>
          <p:cNvPr id="3" name="Group 3"/>
          <p:cNvGrpSpPr/>
          <p:nvPr/>
        </p:nvGrpSpPr>
        <p:grpSpPr>
          <a:xfrm>
            <a:off x="9105555" y="4535097"/>
            <a:ext cx="380297" cy="362766"/>
            <a:chOff x="0" y="0"/>
            <a:chExt cx="587326" cy="560252"/>
          </a:xfrm>
        </p:grpSpPr>
        <p:sp>
          <p:nvSpPr>
            <p:cNvPr id="4" name="Freeform 4"/>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lv-LV"/>
            </a:p>
          </p:txBody>
        </p:sp>
      </p:grpSp>
      <p:grpSp>
        <p:nvGrpSpPr>
          <p:cNvPr id="5" name="Group 5"/>
          <p:cNvGrpSpPr/>
          <p:nvPr/>
        </p:nvGrpSpPr>
        <p:grpSpPr>
          <a:xfrm>
            <a:off x="8435419" y="2380004"/>
            <a:ext cx="1720101" cy="2064402"/>
            <a:chOff x="0" y="0"/>
            <a:chExt cx="2656504" cy="3188238"/>
          </a:xfrm>
        </p:grpSpPr>
        <p:sp>
          <p:nvSpPr>
            <p:cNvPr id="6" name="Freeform 6"/>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lv-LV"/>
            </a:p>
          </p:txBody>
        </p:sp>
      </p:grpSp>
      <p:sp>
        <p:nvSpPr>
          <p:cNvPr id="7" name="Freeform 7"/>
          <p:cNvSpPr/>
          <p:nvPr/>
        </p:nvSpPr>
        <p:spPr>
          <a:xfrm>
            <a:off x="8836955" y="2602848"/>
            <a:ext cx="917029" cy="1101235"/>
          </a:xfrm>
          <a:custGeom>
            <a:avLst/>
            <a:gdLst/>
            <a:ahLst/>
            <a:cxnLst/>
            <a:rect l="l" t="t" r="r" b="b"/>
            <a:pathLst>
              <a:path w="917029" h="1101235">
                <a:moveTo>
                  <a:pt x="0" y="0"/>
                </a:moveTo>
                <a:lnTo>
                  <a:pt x="917029" y="0"/>
                </a:lnTo>
                <a:lnTo>
                  <a:pt x="917029" y="1101235"/>
                </a:lnTo>
                <a:lnTo>
                  <a:pt x="0" y="11012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grpSp>
        <p:nvGrpSpPr>
          <p:cNvPr id="8" name="Group 8"/>
          <p:cNvGrpSpPr/>
          <p:nvPr/>
        </p:nvGrpSpPr>
        <p:grpSpPr>
          <a:xfrm>
            <a:off x="11474751" y="4535097"/>
            <a:ext cx="380297" cy="362766"/>
            <a:chOff x="0" y="0"/>
            <a:chExt cx="587326" cy="560252"/>
          </a:xfrm>
        </p:grpSpPr>
        <p:sp>
          <p:nvSpPr>
            <p:cNvPr id="9" name="Freeform 9"/>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lv-LV"/>
            </a:p>
          </p:txBody>
        </p:sp>
      </p:grpSp>
      <p:grpSp>
        <p:nvGrpSpPr>
          <p:cNvPr id="10" name="Group 10"/>
          <p:cNvGrpSpPr/>
          <p:nvPr/>
        </p:nvGrpSpPr>
        <p:grpSpPr>
          <a:xfrm>
            <a:off x="10804615" y="2380004"/>
            <a:ext cx="1720101" cy="2064402"/>
            <a:chOff x="0" y="0"/>
            <a:chExt cx="2656504" cy="3188238"/>
          </a:xfrm>
        </p:grpSpPr>
        <p:sp>
          <p:nvSpPr>
            <p:cNvPr id="11" name="Freeform 11"/>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lv-LV"/>
            </a:p>
          </p:txBody>
        </p:sp>
      </p:grpSp>
      <p:grpSp>
        <p:nvGrpSpPr>
          <p:cNvPr id="12" name="Group 12"/>
          <p:cNvGrpSpPr/>
          <p:nvPr/>
        </p:nvGrpSpPr>
        <p:grpSpPr>
          <a:xfrm>
            <a:off x="13842043" y="4535097"/>
            <a:ext cx="380297" cy="362766"/>
            <a:chOff x="0" y="0"/>
            <a:chExt cx="587326" cy="560252"/>
          </a:xfrm>
        </p:grpSpPr>
        <p:sp>
          <p:nvSpPr>
            <p:cNvPr id="13" name="Freeform 13"/>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lv-LV"/>
            </a:p>
          </p:txBody>
        </p:sp>
      </p:grpSp>
      <p:grpSp>
        <p:nvGrpSpPr>
          <p:cNvPr id="14" name="Group 14"/>
          <p:cNvGrpSpPr/>
          <p:nvPr/>
        </p:nvGrpSpPr>
        <p:grpSpPr>
          <a:xfrm>
            <a:off x="13171907" y="2380004"/>
            <a:ext cx="1720101" cy="2064402"/>
            <a:chOff x="0" y="0"/>
            <a:chExt cx="2656504" cy="3188238"/>
          </a:xfrm>
        </p:grpSpPr>
        <p:sp>
          <p:nvSpPr>
            <p:cNvPr id="15" name="Freeform 15"/>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lv-LV"/>
            </a:p>
          </p:txBody>
        </p:sp>
      </p:grpSp>
      <p:grpSp>
        <p:nvGrpSpPr>
          <p:cNvPr id="16" name="Group 16"/>
          <p:cNvGrpSpPr/>
          <p:nvPr/>
        </p:nvGrpSpPr>
        <p:grpSpPr>
          <a:xfrm>
            <a:off x="16209335" y="4535097"/>
            <a:ext cx="380297" cy="362766"/>
            <a:chOff x="0" y="0"/>
            <a:chExt cx="587326" cy="560252"/>
          </a:xfrm>
        </p:grpSpPr>
        <p:sp>
          <p:nvSpPr>
            <p:cNvPr id="17" name="Freeform 17"/>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8CA9AD"/>
            </a:solidFill>
          </p:spPr>
          <p:txBody>
            <a:bodyPr/>
            <a:lstStyle/>
            <a:p>
              <a:endParaRPr lang="lv-LV"/>
            </a:p>
          </p:txBody>
        </p:sp>
      </p:grpSp>
      <p:grpSp>
        <p:nvGrpSpPr>
          <p:cNvPr id="18" name="Group 18"/>
          <p:cNvGrpSpPr/>
          <p:nvPr/>
        </p:nvGrpSpPr>
        <p:grpSpPr>
          <a:xfrm>
            <a:off x="15539199" y="2380004"/>
            <a:ext cx="1720101" cy="2064402"/>
            <a:chOff x="0" y="0"/>
            <a:chExt cx="2656504" cy="3188238"/>
          </a:xfrm>
        </p:grpSpPr>
        <p:sp>
          <p:nvSpPr>
            <p:cNvPr id="19" name="Freeform 19"/>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8CA9AD"/>
            </a:solidFill>
          </p:spPr>
          <p:txBody>
            <a:bodyPr/>
            <a:lstStyle/>
            <a:p>
              <a:endParaRPr lang="lv-LV"/>
            </a:p>
          </p:txBody>
        </p:sp>
      </p:grpSp>
      <p:sp>
        <p:nvSpPr>
          <p:cNvPr id="20" name="Freeform 20"/>
          <p:cNvSpPr/>
          <p:nvPr/>
        </p:nvSpPr>
        <p:spPr>
          <a:xfrm>
            <a:off x="11119111" y="2719075"/>
            <a:ext cx="974600" cy="988985"/>
          </a:xfrm>
          <a:custGeom>
            <a:avLst/>
            <a:gdLst/>
            <a:ahLst/>
            <a:cxnLst/>
            <a:rect l="l" t="t" r="r" b="b"/>
            <a:pathLst>
              <a:path w="974600" h="988985">
                <a:moveTo>
                  <a:pt x="0" y="0"/>
                </a:moveTo>
                <a:lnTo>
                  <a:pt x="974599" y="0"/>
                </a:lnTo>
                <a:lnTo>
                  <a:pt x="974599" y="988985"/>
                </a:lnTo>
                <a:lnTo>
                  <a:pt x="0" y="9889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21" name="Freeform 21"/>
          <p:cNvSpPr/>
          <p:nvPr/>
        </p:nvSpPr>
        <p:spPr>
          <a:xfrm>
            <a:off x="13576323" y="2810045"/>
            <a:ext cx="911270" cy="898015"/>
          </a:xfrm>
          <a:custGeom>
            <a:avLst/>
            <a:gdLst/>
            <a:ahLst/>
            <a:cxnLst/>
            <a:rect l="l" t="t" r="r" b="b"/>
            <a:pathLst>
              <a:path w="911270" h="898015">
                <a:moveTo>
                  <a:pt x="0" y="0"/>
                </a:moveTo>
                <a:lnTo>
                  <a:pt x="911270" y="0"/>
                </a:lnTo>
                <a:lnTo>
                  <a:pt x="911270" y="898015"/>
                </a:lnTo>
                <a:lnTo>
                  <a:pt x="0" y="8980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22" name="Freeform 22"/>
          <p:cNvSpPr/>
          <p:nvPr/>
        </p:nvSpPr>
        <p:spPr>
          <a:xfrm>
            <a:off x="15945575" y="2719075"/>
            <a:ext cx="879297" cy="988985"/>
          </a:xfrm>
          <a:custGeom>
            <a:avLst/>
            <a:gdLst/>
            <a:ahLst/>
            <a:cxnLst/>
            <a:rect l="l" t="t" r="r" b="b"/>
            <a:pathLst>
              <a:path w="879297" h="988985">
                <a:moveTo>
                  <a:pt x="0" y="0"/>
                </a:moveTo>
                <a:lnTo>
                  <a:pt x="879297" y="0"/>
                </a:lnTo>
                <a:lnTo>
                  <a:pt x="879297" y="988985"/>
                </a:lnTo>
                <a:lnTo>
                  <a:pt x="0" y="9889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lv-LV"/>
          </a:p>
        </p:txBody>
      </p:sp>
      <p:sp>
        <p:nvSpPr>
          <p:cNvPr id="23" name="TextBox 23"/>
          <p:cNvSpPr txBox="1"/>
          <p:nvPr/>
        </p:nvSpPr>
        <p:spPr>
          <a:xfrm>
            <a:off x="10155520" y="5381217"/>
            <a:ext cx="6439468" cy="512193"/>
          </a:xfrm>
          <a:prstGeom prst="rect">
            <a:avLst/>
          </a:prstGeom>
        </p:spPr>
        <p:txBody>
          <a:bodyPr lIns="0" tIns="0" rIns="0" bIns="0" rtlCol="0" anchor="t">
            <a:spAutoFit/>
          </a:bodyPr>
          <a:lstStyle/>
          <a:p>
            <a:pPr marL="0" lvl="0" indent="0">
              <a:lnSpc>
                <a:spcPts val="4155"/>
              </a:lnSpc>
              <a:spcBef>
                <a:spcPct val="0"/>
              </a:spcBef>
            </a:pPr>
            <a:r>
              <a:rPr lang="en-US" sz="3011" spc="295">
                <a:solidFill>
                  <a:srgbClr val="231F20"/>
                </a:solidFill>
                <a:latin typeface="DM Sans"/>
              </a:rPr>
              <a:t>Alligned values and actions</a:t>
            </a:r>
          </a:p>
        </p:txBody>
      </p:sp>
      <p:sp>
        <p:nvSpPr>
          <p:cNvPr id="24" name="TextBox 24"/>
          <p:cNvSpPr txBox="1"/>
          <p:nvPr/>
        </p:nvSpPr>
        <p:spPr>
          <a:xfrm>
            <a:off x="10150164" y="6135301"/>
            <a:ext cx="6439468" cy="512193"/>
          </a:xfrm>
          <a:prstGeom prst="rect">
            <a:avLst/>
          </a:prstGeom>
        </p:spPr>
        <p:txBody>
          <a:bodyPr lIns="0" tIns="0" rIns="0" bIns="0" rtlCol="0" anchor="t">
            <a:spAutoFit/>
          </a:bodyPr>
          <a:lstStyle/>
          <a:p>
            <a:pPr marL="0" lvl="0" indent="0">
              <a:lnSpc>
                <a:spcPts val="4155"/>
              </a:lnSpc>
              <a:spcBef>
                <a:spcPct val="0"/>
              </a:spcBef>
            </a:pPr>
            <a:r>
              <a:rPr lang="en-US" sz="3011" spc="295">
                <a:solidFill>
                  <a:srgbClr val="231F20"/>
                </a:solidFill>
                <a:latin typeface="DM Sans"/>
              </a:rPr>
              <a:t>Engagement</a:t>
            </a:r>
          </a:p>
        </p:txBody>
      </p:sp>
      <p:sp>
        <p:nvSpPr>
          <p:cNvPr id="25" name="TextBox 25"/>
          <p:cNvSpPr txBox="1"/>
          <p:nvPr/>
        </p:nvSpPr>
        <p:spPr>
          <a:xfrm>
            <a:off x="10150164" y="6889117"/>
            <a:ext cx="6439468" cy="512193"/>
          </a:xfrm>
          <a:prstGeom prst="rect">
            <a:avLst/>
          </a:prstGeom>
        </p:spPr>
        <p:txBody>
          <a:bodyPr lIns="0" tIns="0" rIns="0" bIns="0" rtlCol="0" anchor="t">
            <a:spAutoFit/>
          </a:bodyPr>
          <a:lstStyle/>
          <a:p>
            <a:pPr marL="0" lvl="0" indent="0">
              <a:lnSpc>
                <a:spcPts val="4155"/>
              </a:lnSpc>
              <a:spcBef>
                <a:spcPct val="0"/>
              </a:spcBef>
            </a:pPr>
            <a:r>
              <a:rPr lang="en-US" sz="3011" spc="295">
                <a:solidFill>
                  <a:srgbClr val="231F20"/>
                </a:solidFill>
                <a:latin typeface="DM Sans"/>
              </a:rPr>
              <a:t>Transparency</a:t>
            </a:r>
          </a:p>
        </p:txBody>
      </p:sp>
      <p:sp>
        <p:nvSpPr>
          <p:cNvPr id="26" name="TextBox 26"/>
          <p:cNvSpPr txBox="1"/>
          <p:nvPr/>
        </p:nvSpPr>
        <p:spPr>
          <a:xfrm>
            <a:off x="10150164" y="7642934"/>
            <a:ext cx="6439468" cy="512193"/>
          </a:xfrm>
          <a:prstGeom prst="rect">
            <a:avLst/>
          </a:prstGeom>
        </p:spPr>
        <p:txBody>
          <a:bodyPr lIns="0" tIns="0" rIns="0" bIns="0" rtlCol="0" anchor="t">
            <a:spAutoFit/>
          </a:bodyPr>
          <a:lstStyle/>
          <a:p>
            <a:pPr marL="0" lvl="0" indent="0">
              <a:lnSpc>
                <a:spcPts val="4155"/>
              </a:lnSpc>
              <a:spcBef>
                <a:spcPct val="0"/>
              </a:spcBef>
            </a:pPr>
            <a:r>
              <a:rPr lang="en-US" sz="3011" spc="295">
                <a:solidFill>
                  <a:srgbClr val="231F20"/>
                </a:solidFill>
                <a:latin typeface="DM Sans"/>
              </a:rPr>
              <a:t>Storrytelling for impact</a:t>
            </a:r>
          </a:p>
        </p:txBody>
      </p:sp>
      <p:sp>
        <p:nvSpPr>
          <p:cNvPr id="27" name="TextBox 27"/>
          <p:cNvSpPr txBox="1"/>
          <p:nvPr/>
        </p:nvSpPr>
        <p:spPr>
          <a:xfrm>
            <a:off x="936313" y="2067534"/>
            <a:ext cx="6851406" cy="1523121"/>
          </a:xfrm>
          <a:prstGeom prst="rect">
            <a:avLst/>
          </a:prstGeom>
        </p:spPr>
        <p:txBody>
          <a:bodyPr lIns="0" tIns="0" rIns="0" bIns="0" rtlCol="0" anchor="t">
            <a:spAutoFit/>
          </a:bodyPr>
          <a:lstStyle/>
          <a:p>
            <a:pPr>
              <a:lnSpc>
                <a:spcPts val="4048"/>
              </a:lnSpc>
            </a:pPr>
            <a:r>
              <a:rPr lang="en-US" sz="3680">
                <a:solidFill>
                  <a:srgbClr val="737373"/>
                </a:solidFill>
                <a:latin typeface="DM Sans"/>
              </a:rPr>
              <a:t>Are your communications fully alligned to what you want to accomplish as an organization?</a:t>
            </a:r>
          </a:p>
        </p:txBody>
      </p:sp>
      <p:sp>
        <p:nvSpPr>
          <p:cNvPr id="28" name="Freeform 28"/>
          <p:cNvSpPr/>
          <p:nvPr/>
        </p:nvSpPr>
        <p:spPr>
          <a:xfrm>
            <a:off x="14487593" y="7927606"/>
            <a:ext cx="5773868" cy="5773868"/>
          </a:xfrm>
          <a:custGeom>
            <a:avLst/>
            <a:gdLst/>
            <a:ahLst/>
            <a:cxnLst/>
            <a:rect l="l" t="t" r="r" b="b"/>
            <a:pathLst>
              <a:path w="5773868" h="5773868">
                <a:moveTo>
                  <a:pt x="0" y="0"/>
                </a:moveTo>
                <a:lnTo>
                  <a:pt x="5773868" y="0"/>
                </a:lnTo>
                <a:lnTo>
                  <a:pt x="5773868" y="5773868"/>
                </a:lnTo>
                <a:lnTo>
                  <a:pt x="0" y="57738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lv-LV"/>
          </a:p>
        </p:txBody>
      </p:sp>
      <p:sp>
        <p:nvSpPr>
          <p:cNvPr id="29" name="TextBox 29"/>
          <p:cNvSpPr txBox="1"/>
          <p:nvPr/>
        </p:nvSpPr>
        <p:spPr>
          <a:xfrm>
            <a:off x="936313" y="4573197"/>
            <a:ext cx="6851406" cy="1018296"/>
          </a:xfrm>
          <a:prstGeom prst="rect">
            <a:avLst/>
          </a:prstGeom>
        </p:spPr>
        <p:txBody>
          <a:bodyPr lIns="0" tIns="0" rIns="0" bIns="0" rtlCol="0" anchor="t">
            <a:spAutoFit/>
          </a:bodyPr>
          <a:lstStyle/>
          <a:p>
            <a:pPr>
              <a:lnSpc>
                <a:spcPts val="4048"/>
              </a:lnSpc>
            </a:pPr>
            <a:r>
              <a:rPr lang="en-US" sz="3680">
                <a:solidFill>
                  <a:srgbClr val="737373"/>
                </a:solidFill>
                <a:latin typeface="DM Sans"/>
              </a:rPr>
              <a:t>Do you communications advance your values?</a:t>
            </a:r>
          </a:p>
        </p:txBody>
      </p:sp>
      <p:sp>
        <p:nvSpPr>
          <p:cNvPr id="30" name="TextBox 30"/>
          <p:cNvSpPr txBox="1"/>
          <p:nvPr/>
        </p:nvSpPr>
        <p:spPr>
          <a:xfrm>
            <a:off x="936313" y="6458072"/>
            <a:ext cx="6851406" cy="1523121"/>
          </a:xfrm>
          <a:prstGeom prst="rect">
            <a:avLst/>
          </a:prstGeom>
        </p:spPr>
        <p:txBody>
          <a:bodyPr lIns="0" tIns="0" rIns="0" bIns="0" rtlCol="0" anchor="t">
            <a:spAutoFit/>
          </a:bodyPr>
          <a:lstStyle/>
          <a:p>
            <a:pPr>
              <a:lnSpc>
                <a:spcPts val="4048"/>
              </a:lnSpc>
            </a:pPr>
            <a:r>
              <a:rPr lang="en-US" sz="3680">
                <a:solidFill>
                  <a:srgbClr val="737373"/>
                </a:solidFill>
                <a:latin typeface="DM Sans"/>
              </a:rPr>
              <a:t>Do you actions tell the same story than what you are communicating?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74529" y="846438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a:off x="14199415" y="-94024"/>
            <a:ext cx="4088585" cy="2237571"/>
          </a:xfrm>
          <a:custGeom>
            <a:avLst/>
            <a:gdLst/>
            <a:ahLst/>
            <a:cxnLst/>
            <a:rect l="l" t="t" r="r" b="b"/>
            <a:pathLst>
              <a:path w="4088585" h="2237571">
                <a:moveTo>
                  <a:pt x="0" y="0"/>
                </a:moveTo>
                <a:lnTo>
                  <a:pt x="4088585" y="0"/>
                </a:lnTo>
                <a:lnTo>
                  <a:pt x="4088585" y="2237571"/>
                </a:lnTo>
                <a:lnTo>
                  <a:pt x="0" y="22375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Freeform 4"/>
          <p:cNvSpPr/>
          <p:nvPr/>
        </p:nvSpPr>
        <p:spPr>
          <a:xfrm>
            <a:off x="11306543" y="1804590"/>
            <a:ext cx="10874541" cy="8478472"/>
          </a:xfrm>
          <a:custGeom>
            <a:avLst/>
            <a:gdLst/>
            <a:ahLst/>
            <a:cxnLst/>
            <a:rect l="l" t="t" r="r" b="b"/>
            <a:pathLst>
              <a:path w="10874541" h="8478472">
                <a:moveTo>
                  <a:pt x="0" y="0"/>
                </a:moveTo>
                <a:lnTo>
                  <a:pt x="10874541" y="0"/>
                </a:lnTo>
                <a:lnTo>
                  <a:pt x="10874541" y="8478472"/>
                </a:lnTo>
                <a:lnTo>
                  <a:pt x="0" y="8478472"/>
                </a:lnTo>
                <a:lnTo>
                  <a:pt x="0" y="0"/>
                </a:lnTo>
                <a:close/>
              </a:path>
            </a:pathLst>
          </a:custGeom>
          <a:blipFill>
            <a:blip r:embed="rId4"/>
            <a:stretch>
              <a:fillRect l="-8511" r="-8511"/>
            </a:stretch>
          </a:blipFill>
        </p:spPr>
        <p:txBody>
          <a:bodyPr/>
          <a:lstStyle/>
          <a:p>
            <a:endParaRPr lang="lv-LV"/>
          </a:p>
        </p:txBody>
      </p:sp>
      <p:sp>
        <p:nvSpPr>
          <p:cNvPr id="5" name="TextBox 5"/>
          <p:cNvSpPr txBox="1"/>
          <p:nvPr/>
        </p:nvSpPr>
        <p:spPr>
          <a:xfrm>
            <a:off x="1476960" y="2528691"/>
            <a:ext cx="9163031" cy="4994281"/>
          </a:xfrm>
          <a:prstGeom prst="rect">
            <a:avLst/>
          </a:prstGeom>
        </p:spPr>
        <p:txBody>
          <a:bodyPr lIns="0" tIns="0" rIns="0" bIns="0" rtlCol="0" anchor="t">
            <a:spAutoFit/>
          </a:bodyPr>
          <a:lstStyle/>
          <a:p>
            <a:pPr>
              <a:lnSpc>
                <a:spcPts val="4400"/>
              </a:lnSpc>
            </a:pPr>
            <a:r>
              <a:rPr lang="en-US" sz="4000">
                <a:solidFill>
                  <a:srgbClr val="737373"/>
                </a:solidFill>
                <a:latin typeface="DM Sans"/>
              </a:rPr>
              <a:t>Communication is the lifeblood of any successful enterprise. It’s the glue that holds teams together, fosters understanding, and keeps external stakeholders engaged. </a:t>
            </a:r>
          </a:p>
          <a:p>
            <a:pPr>
              <a:lnSpc>
                <a:spcPts val="4400"/>
              </a:lnSpc>
            </a:pPr>
            <a:endParaRPr lang="en-US" sz="4000">
              <a:solidFill>
                <a:srgbClr val="737373"/>
              </a:solidFill>
              <a:latin typeface="DM Sans"/>
            </a:endParaRPr>
          </a:p>
          <a:p>
            <a:pPr>
              <a:lnSpc>
                <a:spcPts val="4400"/>
              </a:lnSpc>
            </a:pPr>
            <a:r>
              <a:rPr lang="en-US" sz="4000">
                <a:solidFill>
                  <a:srgbClr val="737373"/>
                </a:solidFill>
                <a:latin typeface="DM Sans"/>
              </a:rPr>
              <a:t>It’s not just about talking; it’s about connecting, aligning, and ultimately achieving your goals.</a:t>
            </a:r>
          </a:p>
        </p:txBody>
      </p:sp>
      <p:sp>
        <p:nvSpPr>
          <p:cNvPr id="6" name="Freeform 6"/>
          <p:cNvSpPr/>
          <p:nvPr/>
        </p:nvSpPr>
        <p:spPr>
          <a:xfrm>
            <a:off x="-2918189" y="6619471"/>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4638933" y="3895722"/>
            <a:ext cx="8636351" cy="316230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INTERNAL AND EXTERNAL COMMUNICATION</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TextBox 8"/>
          <p:cNvSpPr txBox="1"/>
          <p:nvPr/>
        </p:nvSpPr>
        <p:spPr>
          <a:xfrm>
            <a:off x="1790700" y="1847850"/>
            <a:ext cx="1938412" cy="1003308"/>
          </a:xfrm>
          <a:prstGeom prst="rect">
            <a:avLst/>
          </a:prstGeom>
        </p:spPr>
        <p:txBody>
          <a:bodyPr lIns="0" tIns="0" rIns="0" bIns="0" rtlCol="0" anchor="t">
            <a:spAutoFit/>
          </a:bodyPr>
          <a:lstStyle/>
          <a:p>
            <a:pPr>
              <a:lnSpc>
                <a:spcPts val="7700"/>
              </a:lnSpc>
            </a:pPr>
            <a:r>
              <a:rPr lang="en-US" sz="7000">
                <a:solidFill>
                  <a:srgbClr val="FFFFFF"/>
                </a:solidFill>
                <a:latin typeface="DM Sans Bold"/>
              </a:rPr>
              <a:t>02.</a:t>
            </a:r>
          </a:p>
        </p:txBody>
      </p:sp>
      <p:sp>
        <p:nvSpPr>
          <p:cNvPr id="9" name="Freeform 9"/>
          <p:cNvSpPr/>
          <p:nvPr/>
        </p:nvSpPr>
        <p:spPr>
          <a:xfrm>
            <a:off x="13453352" y="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a:off x="1028700" y="-160719"/>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4" name="TextBox 4"/>
          <p:cNvSpPr txBox="1"/>
          <p:nvPr/>
        </p:nvSpPr>
        <p:spPr>
          <a:xfrm>
            <a:off x="1028700" y="7187535"/>
            <a:ext cx="7034591" cy="2434481"/>
          </a:xfrm>
          <a:prstGeom prst="rect">
            <a:avLst/>
          </a:prstGeom>
        </p:spPr>
        <p:txBody>
          <a:bodyPr lIns="0" tIns="0" rIns="0" bIns="0" rtlCol="0" anchor="t">
            <a:spAutoFit/>
          </a:bodyPr>
          <a:lstStyle/>
          <a:p>
            <a:pPr>
              <a:lnSpc>
                <a:spcPts val="3205"/>
              </a:lnSpc>
            </a:pPr>
            <a:r>
              <a:rPr lang="en-US" sz="2913">
                <a:solidFill>
                  <a:srgbClr val="737373"/>
                </a:solidFill>
                <a:latin typeface="DM Sans"/>
              </a:rPr>
              <a:t>Internal communication refers to the exchange of information and ideas within an organization. It can be formal or informal, vertical or horizontal, and involve various media and tools.</a:t>
            </a:r>
          </a:p>
          <a:p>
            <a:pPr>
              <a:lnSpc>
                <a:spcPts val="3205"/>
              </a:lnSpc>
            </a:pPr>
            <a:endParaRPr lang="en-US" sz="2913">
              <a:solidFill>
                <a:srgbClr val="737373"/>
              </a:solidFill>
              <a:latin typeface="DM Sans"/>
            </a:endParaRPr>
          </a:p>
        </p:txBody>
      </p:sp>
      <p:sp>
        <p:nvSpPr>
          <p:cNvPr id="5" name="TextBox 5"/>
          <p:cNvSpPr txBox="1"/>
          <p:nvPr/>
        </p:nvSpPr>
        <p:spPr>
          <a:xfrm>
            <a:off x="9144000" y="3915794"/>
            <a:ext cx="7826672" cy="3243166"/>
          </a:xfrm>
          <a:prstGeom prst="rect">
            <a:avLst/>
          </a:prstGeom>
        </p:spPr>
        <p:txBody>
          <a:bodyPr lIns="0" tIns="0" rIns="0" bIns="0" rtlCol="0" anchor="t">
            <a:spAutoFit/>
          </a:bodyPr>
          <a:lstStyle/>
          <a:p>
            <a:pPr>
              <a:lnSpc>
                <a:spcPts val="3205"/>
              </a:lnSpc>
            </a:pPr>
            <a:r>
              <a:rPr lang="en-US" sz="2913">
                <a:solidFill>
                  <a:srgbClr val="737373"/>
                </a:solidFill>
                <a:latin typeface="DM Sans"/>
              </a:rPr>
              <a:t>External communication refers to the interaction of an organization with its external stakeholders, such as customers, investors, suppliers, media, regulators, and the general public. It can be proactive or reactive, strategic or operational, and involve different levels of disclosure and control.</a:t>
            </a:r>
          </a:p>
          <a:p>
            <a:pPr>
              <a:lnSpc>
                <a:spcPts val="3205"/>
              </a:lnSpc>
            </a:pPr>
            <a:endParaRPr lang="en-US" sz="2913">
              <a:solidFill>
                <a:srgbClr val="737373"/>
              </a:solidFill>
              <a:latin typeface="DM Sans"/>
            </a:endParaRPr>
          </a:p>
        </p:txBody>
      </p:sp>
      <p:sp>
        <p:nvSpPr>
          <p:cNvPr id="6" name="TextBox 6"/>
          <p:cNvSpPr txBox="1"/>
          <p:nvPr/>
        </p:nvSpPr>
        <p:spPr>
          <a:xfrm>
            <a:off x="1028700" y="5257800"/>
            <a:ext cx="7034591" cy="1551245"/>
          </a:xfrm>
          <a:prstGeom prst="rect">
            <a:avLst/>
          </a:prstGeom>
        </p:spPr>
        <p:txBody>
          <a:bodyPr lIns="0" tIns="0" rIns="0" bIns="0" rtlCol="0" anchor="t">
            <a:spAutoFit/>
          </a:bodyPr>
          <a:lstStyle/>
          <a:p>
            <a:pPr marL="0" lvl="0" indent="0">
              <a:lnSpc>
                <a:spcPts val="5961"/>
              </a:lnSpc>
              <a:spcBef>
                <a:spcPct val="0"/>
              </a:spcBef>
            </a:pPr>
            <a:r>
              <a:rPr lang="en-US" sz="6021" spc="210">
                <a:solidFill>
                  <a:srgbClr val="8CA9AD"/>
                </a:solidFill>
                <a:latin typeface="DM Sans Bold"/>
              </a:rPr>
              <a:t>Internal communication</a:t>
            </a:r>
          </a:p>
        </p:txBody>
      </p:sp>
      <p:sp>
        <p:nvSpPr>
          <p:cNvPr id="7" name="TextBox 7"/>
          <p:cNvSpPr txBox="1"/>
          <p:nvPr/>
        </p:nvSpPr>
        <p:spPr>
          <a:xfrm>
            <a:off x="9144000" y="1894640"/>
            <a:ext cx="6859508" cy="1551245"/>
          </a:xfrm>
          <a:prstGeom prst="rect">
            <a:avLst/>
          </a:prstGeom>
        </p:spPr>
        <p:txBody>
          <a:bodyPr lIns="0" tIns="0" rIns="0" bIns="0" rtlCol="0" anchor="t">
            <a:spAutoFit/>
          </a:bodyPr>
          <a:lstStyle/>
          <a:p>
            <a:pPr marL="0" lvl="0" indent="0">
              <a:lnSpc>
                <a:spcPts val="5961"/>
              </a:lnSpc>
              <a:spcBef>
                <a:spcPct val="0"/>
              </a:spcBef>
            </a:pPr>
            <a:r>
              <a:rPr lang="en-US" sz="6021" spc="210">
                <a:solidFill>
                  <a:srgbClr val="8CA9AD"/>
                </a:solidFill>
                <a:latin typeface="DM Sans Bold"/>
              </a:rPr>
              <a:t>External communication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1891" y="7154754"/>
            <a:ext cx="5361542" cy="2934225"/>
          </a:xfrm>
          <a:custGeom>
            <a:avLst/>
            <a:gdLst/>
            <a:ahLst/>
            <a:cxnLst/>
            <a:rect l="l" t="t" r="r" b="b"/>
            <a:pathLst>
              <a:path w="5361542" h="2934225">
                <a:moveTo>
                  <a:pt x="0" y="0"/>
                </a:moveTo>
                <a:lnTo>
                  <a:pt x="5361542" y="0"/>
                </a:lnTo>
                <a:lnTo>
                  <a:pt x="5361542" y="2934226"/>
                </a:lnTo>
                <a:lnTo>
                  <a:pt x="0" y="29342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a:off x="15670159" y="7517534"/>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4" name="Freeform 4"/>
          <p:cNvSpPr/>
          <p:nvPr/>
        </p:nvSpPr>
        <p:spPr>
          <a:xfrm>
            <a:off x="647042" y="731405"/>
            <a:ext cx="4795755" cy="4412095"/>
          </a:xfrm>
          <a:custGeom>
            <a:avLst/>
            <a:gdLst/>
            <a:ahLst/>
            <a:cxnLst/>
            <a:rect l="l" t="t" r="r" b="b"/>
            <a:pathLst>
              <a:path w="4795755" h="4412095">
                <a:moveTo>
                  <a:pt x="0" y="0"/>
                </a:moveTo>
                <a:lnTo>
                  <a:pt x="4795755" y="0"/>
                </a:lnTo>
                <a:lnTo>
                  <a:pt x="4795755" y="4412095"/>
                </a:lnTo>
                <a:lnTo>
                  <a:pt x="0" y="44120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5" name="TextBox 5"/>
          <p:cNvSpPr txBox="1"/>
          <p:nvPr/>
        </p:nvSpPr>
        <p:spPr>
          <a:xfrm>
            <a:off x="6251433" y="3269622"/>
            <a:ext cx="9418726" cy="1336046"/>
          </a:xfrm>
          <a:prstGeom prst="rect">
            <a:avLst/>
          </a:prstGeom>
        </p:spPr>
        <p:txBody>
          <a:bodyPr lIns="0" tIns="0" rIns="0" bIns="0" rtlCol="0" anchor="t">
            <a:spAutoFit/>
          </a:bodyPr>
          <a:lstStyle/>
          <a:p>
            <a:pPr>
              <a:lnSpc>
                <a:spcPts val="3520"/>
              </a:lnSpc>
            </a:pPr>
            <a:r>
              <a:rPr lang="en-US" sz="3200">
                <a:solidFill>
                  <a:srgbClr val="737373"/>
                </a:solidFill>
                <a:latin typeface="DM Sans"/>
              </a:rPr>
              <a:t>It’s important for the company to have a consistent image and message.</a:t>
            </a:r>
          </a:p>
          <a:p>
            <a:pPr>
              <a:lnSpc>
                <a:spcPts val="3520"/>
              </a:lnSpc>
            </a:pPr>
            <a:endParaRPr lang="en-US" sz="3200">
              <a:solidFill>
                <a:srgbClr val="737373"/>
              </a:solidFill>
              <a:latin typeface="DM Sans"/>
            </a:endParaRPr>
          </a:p>
        </p:txBody>
      </p:sp>
      <p:sp>
        <p:nvSpPr>
          <p:cNvPr id="6" name="TextBox 6"/>
          <p:cNvSpPr txBox="1"/>
          <p:nvPr/>
        </p:nvSpPr>
        <p:spPr>
          <a:xfrm>
            <a:off x="6251433" y="1452759"/>
            <a:ext cx="11176156" cy="1336046"/>
          </a:xfrm>
          <a:prstGeom prst="rect">
            <a:avLst/>
          </a:prstGeom>
        </p:spPr>
        <p:txBody>
          <a:bodyPr lIns="0" tIns="0" rIns="0" bIns="0" rtlCol="0" anchor="t">
            <a:spAutoFit/>
          </a:bodyPr>
          <a:lstStyle/>
          <a:p>
            <a:pPr>
              <a:lnSpc>
                <a:spcPts val="3520"/>
              </a:lnSpc>
            </a:pPr>
            <a:r>
              <a:rPr lang="en-US" sz="3200">
                <a:solidFill>
                  <a:srgbClr val="737373"/>
                </a:solidFill>
                <a:latin typeface="DM Sans"/>
              </a:rPr>
              <a:t>Internal and external communications should work together to create a smooth channel of information flow.</a:t>
            </a:r>
          </a:p>
          <a:p>
            <a:pPr>
              <a:lnSpc>
                <a:spcPts val="3520"/>
              </a:lnSpc>
            </a:pPr>
            <a:endParaRPr lang="en-US" sz="3200">
              <a:solidFill>
                <a:srgbClr val="737373"/>
              </a:solidFill>
              <a:latin typeface="DM Sans"/>
            </a:endParaRPr>
          </a:p>
        </p:txBody>
      </p:sp>
      <p:sp>
        <p:nvSpPr>
          <p:cNvPr id="7" name="TextBox 7"/>
          <p:cNvSpPr txBox="1"/>
          <p:nvPr/>
        </p:nvSpPr>
        <p:spPr>
          <a:xfrm>
            <a:off x="6251433" y="5081918"/>
            <a:ext cx="11176156" cy="1774196"/>
          </a:xfrm>
          <a:prstGeom prst="rect">
            <a:avLst/>
          </a:prstGeom>
        </p:spPr>
        <p:txBody>
          <a:bodyPr lIns="0" tIns="0" rIns="0" bIns="0" rtlCol="0" anchor="t">
            <a:spAutoFit/>
          </a:bodyPr>
          <a:lstStyle/>
          <a:p>
            <a:pPr>
              <a:lnSpc>
                <a:spcPts val="3520"/>
              </a:lnSpc>
            </a:pPr>
            <a:r>
              <a:rPr lang="en-US" sz="3200">
                <a:solidFill>
                  <a:srgbClr val="737373"/>
                </a:solidFill>
                <a:latin typeface="DM Sans"/>
              </a:rPr>
              <a:t>Effective internal and external communication is vital for the smooth operation of an organization, as miscommunication can lead to mission failure and financial losses.</a:t>
            </a:r>
          </a:p>
        </p:txBody>
      </p:sp>
      <p:sp>
        <p:nvSpPr>
          <p:cNvPr id="8" name="TextBox 8"/>
          <p:cNvSpPr txBox="1"/>
          <p:nvPr/>
        </p:nvSpPr>
        <p:spPr>
          <a:xfrm>
            <a:off x="6251433" y="7332364"/>
            <a:ext cx="9418726" cy="1336046"/>
          </a:xfrm>
          <a:prstGeom prst="rect">
            <a:avLst/>
          </a:prstGeom>
        </p:spPr>
        <p:txBody>
          <a:bodyPr lIns="0" tIns="0" rIns="0" bIns="0" rtlCol="0" anchor="t">
            <a:spAutoFit/>
          </a:bodyPr>
          <a:lstStyle/>
          <a:p>
            <a:pPr>
              <a:lnSpc>
                <a:spcPts val="3520"/>
              </a:lnSpc>
            </a:pPr>
            <a:r>
              <a:rPr lang="en-US" sz="3200">
                <a:solidFill>
                  <a:srgbClr val="737373"/>
                </a:solidFill>
                <a:latin typeface="DM Sans"/>
              </a:rPr>
              <a:t>Your employees will have a better understanding of what your organization stands for, and if they like it, they’ll share it with their world.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928d398-b005-4b81-a77c-1d2955770066">
      <Terms xmlns="http://schemas.microsoft.com/office/infopath/2007/PartnerControls"/>
    </lcf76f155ced4ddcb4097134ff3c332f>
    <TaxCatchAll xmlns="513a87af-4c72-4b0d-a815-569890e79e6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28E3FA40450041AD2B2D9F1FFC3623" ma:contentTypeVersion="14" ma:contentTypeDescription="Create a new document." ma:contentTypeScope="" ma:versionID="dda88e90d287dc1f1b9f0988fa171006">
  <xsd:schema xmlns:xsd="http://www.w3.org/2001/XMLSchema" xmlns:xs="http://www.w3.org/2001/XMLSchema" xmlns:p="http://schemas.microsoft.com/office/2006/metadata/properties" xmlns:ns2="c928d398-b005-4b81-a77c-1d2955770066" xmlns:ns3="513a87af-4c72-4b0d-a815-569890e79e62" targetNamespace="http://schemas.microsoft.com/office/2006/metadata/properties" ma:root="true" ma:fieldsID="155e8c9aff30285af45ba91d7ac695b6" ns2:_="" ns3:_="">
    <xsd:import namespace="c928d398-b005-4b81-a77c-1d2955770066"/>
    <xsd:import namespace="513a87af-4c72-4b0d-a815-569890e79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8d398-b005-4b81-a77c-1d2955770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c2bed97-6e07-499f-8af2-1639346302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a87af-4c72-4b0d-a815-569890e79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79a850-d4d5-43bc-8f25-9b4cfc6f3ef1}" ma:internalName="TaxCatchAll" ma:showField="CatchAllData" ma:web="513a87af-4c72-4b0d-a815-569890e79e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18E9B1-C019-426B-8E75-C03FD322FD61}">
  <ds:schemaRefs>
    <ds:schemaRef ds:uri="http://schemas.microsoft.com/office/2006/metadata/properties"/>
    <ds:schemaRef ds:uri="http://schemas.microsoft.com/office/infopath/2007/PartnerControls"/>
    <ds:schemaRef ds:uri="c928d398-b005-4b81-a77c-1d2955770066"/>
    <ds:schemaRef ds:uri="513a87af-4c72-4b0d-a815-569890e79e62"/>
  </ds:schemaRefs>
</ds:datastoreItem>
</file>

<file path=customXml/itemProps2.xml><?xml version="1.0" encoding="utf-8"?>
<ds:datastoreItem xmlns:ds="http://schemas.openxmlformats.org/officeDocument/2006/customXml" ds:itemID="{DBB2BAB6-8C90-46BE-A772-195614BC1C35}">
  <ds:schemaRefs>
    <ds:schemaRef ds:uri="http://schemas.microsoft.com/sharepoint/v3/contenttype/forms"/>
  </ds:schemaRefs>
</ds:datastoreItem>
</file>

<file path=customXml/itemProps3.xml><?xml version="1.0" encoding="utf-8"?>
<ds:datastoreItem xmlns:ds="http://schemas.openxmlformats.org/officeDocument/2006/customXml" ds:itemID="{64E49AFA-7D1F-4BD2-8C92-2B38DA076A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8d398-b005-4b81-a77c-1d2955770066"/>
    <ds:schemaRef ds:uri="513a87af-4c72-4b0d-a815-569890e79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1067</Words>
  <Application>Microsoft Office PowerPoint</Application>
  <PresentationFormat>Custom</PresentationFormat>
  <Paragraphs>123</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Calibri</vt:lpstr>
      <vt:lpstr>DM Sans Italics</vt:lpstr>
      <vt:lpstr>Nunito Sans Expanded</vt:lpstr>
      <vt:lpstr>Open Sauce</vt:lpstr>
      <vt:lpstr>DM Sans</vt:lpstr>
      <vt:lpstr>DM Sans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with customers and social impact</dc:title>
  <cp:lastModifiedBy>Renate Lukjanska</cp:lastModifiedBy>
  <cp:revision>1</cp:revision>
  <dcterms:created xsi:type="dcterms:W3CDTF">2006-08-16T00:00:00Z</dcterms:created>
  <dcterms:modified xsi:type="dcterms:W3CDTF">2025-01-15T10:32:42Z</dcterms:modified>
  <dc:identifier>DAF-KNCSWjU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0x0101004028E3FA40450041AD2B2D9F1FFC3623</vt:lpwstr>
  </property>
</Properties>
</file>